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9" r:id="rId3"/>
    <p:sldId id="258" r:id="rId4"/>
    <p:sldId id="259" r:id="rId5"/>
    <p:sldId id="260" r:id="rId6"/>
    <p:sldId id="261" r:id="rId7"/>
    <p:sldId id="272" r:id="rId8"/>
    <p:sldId id="273" r:id="rId9"/>
    <p:sldId id="264" r:id="rId10"/>
    <p:sldId id="274" r:id="rId11"/>
    <p:sldId id="275" r:id="rId12"/>
    <p:sldId id="276" r:id="rId13"/>
    <p:sldId id="278" r:id="rId14"/>
    <p:sldId id="266" r:id="rId15"/>
    <p:sldId id="267" r:id="rId16"/>
    <p:sldId id="280" r:id="rId17"/>
    <p:sldId id="281" r:id="rId18"/>
    <p:sldId id="277" r:id="rId19"/>
    <p:sldId id="28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0486-B5FF-41FE-8FA8-D00191A6EEA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9B4-C801-4B77-AD68-22AABBCFC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5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0486-B5FF-41FE-8FA8-D00191A6EEA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9B4-C801-4B77-AD68-22AABBCFC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836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0486-B5FF-41FE-8FA8-D00191A6EEA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9B4-C801-4B77-AD68-22AABBCFC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6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0486-B5FF-41FE-8FA8-D00191A6EEA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9B4-C801-4B77-AD68-22AABBCFC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2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0486-B5FF-41FE-8FA8-D00191A6EEA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9B4-C801-4B77-AD68-22AABBCFC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343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0486-B5FF-41FE-8FA8-D00191A6EEA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9B4-C801-4B77-AD68-22AABBCFC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0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0486-B5FF-41FE-8FA8-D00191A6EEA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9B4-C801-4B77-AD68-22AABBCFC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2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0486-B5FF-41FE-8FA8-D00191A6EEA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9B4-C801-4B77-AD68-22AABBCFC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83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0486-B5FF-41FE-8FA8-D00191A6EEA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9B4-C801-4B77-AD68-22AABBCFC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351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0486-B5FF-41FE-8FA8-D00191A6EEA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9B4-C801-4B77-AD68-22AABBCFC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67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0486-B5FF-41FE-8FA8-D00191A6EEA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9B4-C801-4B77-AD68-22AABBCFC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827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40486-B5FF-41FE-8FA8-D00191A6EEA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7C9B4-C801-4B77-AD68-22AABBCFC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6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03041"/>
            <a:ext cx="7772400" cy="3580328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Speed vs. Time Graphs </a:t>
            </a:r>
            <a:br>
              <a:rPr lang="en-US" sz="8000" dirty="0">
                <a:solidFill>
                  <a:schemeClr val="bg1"/>
                </a:solidFill>
              </a:rPr>
            </a:br>
            <a:r>
              <a:rPr lang="en-US" sz="8000" dirty="0">
                <a:solidFill>
                  <a:schemeClr val="bg1"/>
                </a:solidFill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2795526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066" y="314729"/>
            <a:ext cx="8218884" cy="1333767"/>
          </a:xfrm>
          <a:solidFill>
            <a:srgbClr val="00206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Try drawing an acceleration graph that shows an object that has </a:t>
            </a:r>
            <a:r>
              <a:rPr lang="en-US" sz="3200" b="1" i="1" dirty="0">
                <a:solidFill>
                  <a:schemeClr val="bg1"/>
                </a:solidFill>
              </a:rPr>
              <a:t>constant deceleration</a:t>
            </a:r>
            <a:r>
              <a:rPr lang="en-US" sz="32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2971800" y="2686050"/>
            <a:ext cx="0" cy="2571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971800" y="5257800"/>
            <a:ext cx="28003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057400" y="382905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latin typeface="Arial Rounded MT Bold" pitchFamily="34" charset="0"/>
              </a:rPr>
              <a:t>S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229100" y="542925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 Rounded MT Bold" pitchFamily="34" charset="0"/>
              </a:rPr>
              <a:t>t</a:t>
            </a: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971800" y="3129565"/>
            <a:ext cx="2514600" cy="1956785"/>
          </a:xfrm>
          <a:prstGeom prst="line">
            <a:avLst/>
          </a:prstGeom>
          <a:noFill/>
          <a:ln w="127000">
            <a:solidFill>
              <a:srgbClr val="3CB37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27930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066" y="314729"/>
            <a:ext cx="8218884" cy="1333767"/>
          </a:xfrm>
          <a:solidFill>
            <a:srgbClr val="00206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Try drawing an acceleration graph that shows an object where the </a:t>
            </a:r>
            <a:r>
              <a:rPr lang="en-US" sz="3200" b="1" i="1" dirty="0">
                <a:solidFill>
                  <a:schemeClr val="bg1"/>
                </a:solidFill>
              </a:rPr>
              <a:t>deceleration decreases</a:t>
            </a:r>
            <a:r>
              <a:rPr lang="en-US" sz="32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2971800" y="2686050"/>
            <a:ext cx="0" cy="2571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971800" y="5257800"/>
            <a:ext cx="28003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057400" y="382905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latin typeface="Arial Rounded MT Bold" pitchFamily="34" charset="0"/>
              </a:rPr>
              <a:t>S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229100" y="542925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 Rounded MT Bold" pitchFamily="34" charset="0"/>
              </a:rPr>
              <a:t>t</a:t>
            </a:r>
          </a:p>
        </p:txBody>
      </p:sp>
      <p:sp>
        <p:nvSpPr>
          <p:cNvPr id="13" name="SMARTPenAnnotation1"/>
          <p:cNvSpPr>
            <a:spLocks/>
          </p:cNvSpPr>
          <p:nvPr/>
        </p:nvSpPr>
        <p:spPr bwMode="auto">
          <a:xfrm rot="5217011">
            <a:off x="3036426" y="3105839"/>
            <a:ext cx="2236497" cy="2186947"/>
          </a:xfrm>
          <a:custGeom>
            <a:avLst/>
            <a:gdLst>
              <a:gd name="T0" fmla="*/ 122238 w 1694"/>
              <a:gd name="T1" fmla="*/ 2525713 h 1592"/>
              <a:gd name="T2" fmla="*/ 176213 w 1694"/>
              <a:gd name="T3" fmla="*/ 2516188 h 1592"/>
              <a:gd name="T4" fmla="*/ 271463 w 1694"/>
              <a:gd name="T5" fmla="*/ 2505075 h 1592"/>
              <a:gd name="T6" fmla="*/ 342900 w 1694"/>
              <a:gd name="T7" fmla="*/ 2490788 h 1592"/>
              <a:gd name="T8" fmla="*/ 449263 w 1694"/>
              <a:gd name="T9" fmla="*/ 2468563 h 1592"/>
              <a:gd name="T10" fmla="*/ 592138 w 1694"/>
              <a:gd name="T11" fmla="*/ 2433638 h 1592"/>
              <a:gd name="T12" fmla="*/ 617538 w 1694"/>
              <a:gd name="T13" fmla="*/ 2424113 h 1592"/>
              <a:gd name="T14" fmla="*/ 728663 w 1694"/>
              <a:gd name="T15" fmla="*/ 2395538 h 1592"/>
              <a:gd name="T16" fmla="*/ 774700 w 1694"/>
              <a:gd name="T17" fmla="*/ 2379663 h 1592"/>
              <a:gd name="T18" fmla="*/ 863600 w 1694"/>
              <a:gd name="T19" fmla="*/ 2341563 h 1592"/>
              <a:gd name="T20" fmla="*/ 884238 w 1694"/>
              <a:gd name="T21" fmla="*/ 2332038 h 1592"/>
              <a:gd name="T22" fmla="*/ 901700 w 1694"/>
              <a:gd name="T23" fmla="*/ 2324100 h 1592"/>
              <a:gd name="T24" fmla="*/ 919163 w 1694"/>
              <a:gd name="T25" fmla="*/ 2314575 h 1592"/>
              <a:gd name="T26" fmla="*/ 979488 w 1694"/>
              <a:gd name="T27" fmla="*/ 2281238 h 1592"/>
              <a:gd name="T28" fmla="*/ 1023938 w 1694"/>
              <a:gd name="T29" fmla="*/ 2262188 h 1592"/>
              <a:gd name="T30" fmla="*/ 1095375 w 1694"/>
              <a:gd name="T31" fmla="*/ 2232025 h 1592"/>
              <a:gd name="T32" fmla="*/ 1141413 w 1694"/>
              <a:gd name="T33" fmla="*/ 2201863 h 1592"/>
              <a:gd name="T34" fmla="*/ 1157288 w 1694"/>
              <a:gd name="T35" fmla="*/ 2195513 h 1592"/>
              <a:gd name="T36" fmla="*/ 1203325 w 1694"/>
              <a:gd name="T37" fmla="*/ 2170113 h 1592"/>
              <a:gd name="T38" fmla="*/ 1246188 w 1694"/>
              <a:gd name="T39" fmla="*/ 2146300 h 1592"/>
              <a:gd name="T40" fmla="*/ 1381125 w 1694"/>
              <a:gd name="T41" fmla="*/ 2065338 h 1592"/>
              <a:gd name="T42" fmla="*/ 1422400 w 1694"/>
              <a:gd name="T43" fmla="*/ 2046288 h 1592"/>
              <a:gd name="T44" fmla="*/ 1511300 w 1694"/>
              <a:gd name="T45" fmla="*/ 1982788 h 1592"/>
              <a:gd name="T46" fmla="*/ 1538288 w 1694"/>
              <a:gd name="T47" fmla="*/ 1966913 h 1592"/>
              <a:gd name="T48" fmla="*/ 1603375 w 1694"/>
              <a:gd name="T49" fmla="*/ 1908175 h 1592"/>
              <a:gd name="T50" fmla="*/ 1795463 w 1694"/>
              <a:gd name="T51" fmla="*/ 1714500 h 1592"/>
              <a:gd name="T52" fmla="*/ 1879600 w 1694"/>
              <a:gd name="T53" fmla="*/ 1616075 h 1592"/>
              <a:gd name="T54" fmla="*/ 1912938 w 1694"/>
              <a:gd name="T55" fmla="*/ 1587500 h 1592"/>
              <a:gd name="T56" fmla="*/ 1935163 w 1694"/>
              <a:gd name="T57" fmla="*/ 1563688 h 1592"/>
              <a:gd name="T58" fmla="*/ 1962150 w 1694"/>
              <a:gd name="T59" fmla="*/ 1528763 h 1592"/>
              <a:gd name="T60" fmla="*/ 2008188 w 1694"/>
              <a:gd name="T61" fmla="*/ 1470025 h 1592"/>
              <a:gd name="T62" fmla="*/ 2027238 w 1694"/>
              <a:gd name="T63" fmla="*/ 1441450 h 1592"/>
              <a:gd name="T64" fmla="*/ 2065338 w 1694"/>
              <a:gd name="T65" fmla="*/ 1390650 h 1592"/>
              <a:gd name="T66" fmla="*/ 2125663 w 1694"/>
              <a:gd name="T67" fmla="*/ 1306513 h 1592"/>
              <a:gd name="T68" fmla="*/ 2206625 w 1694"/>
              <a:gd name="T69" fmla="*/ 1166813 h 1592"/>
              <a:gd name="T70" fmla="*/ 2236788 w 1694"/>
              <a:gd name="T71" fmla="*/ 1111250 h 1592"/>
              <a:gd name="T72" fmla="*/ 2306638 w 1694"/>
              <a:gd name="T73" fmla="*/ 981075 h 1592"/>
              <a:gd name="T74" fmla="*/ 2365375 w 1694"/>
              <a:gd name="T75" fmla="*/ 865188 h 1592"/>
              <a:gd name="T76" fmla="*/ 2417763 w 1694"/>
              <a:gd name="T77" fmla="*/ 757238 h 1592"/>
              <a:gd name="T78" fmla="*/ 2455863 w 1694"/>
              <a:gd name="T79" fmla="*/ 681038 h 1592"/>
              <a:gd name="T80" fmla="*/ 2478088 w 1694"/>
              <a:gd name="T81" fmla="*/ 633413 h 1592"/>
              <a:gd name="T82" fmla="*/ 2516188 w 1694"/>
              <a:gd name="T83" fmla="*/ 550863 h 1592"/>
              <a:gd name="T84" fmla="*/ 2536825 w 1694"/>
              <a:gd name="T85" fmla="*/ 509588 h 1592"/>
              <a:gd name="T86" fmla="*/ 2551113 w 1694"/>
              <a:gd name="T87" fmla="*/ 474663 h 1592"/>
              <a:gd name="T88" fmla="*/ 2560638 w 1694"/>
              <a:gd name="T89" fmla="*/ 452438 h 1592"/>
              <a:gd name="T90" fmla="*/ 2581275 w 1694"/>
              <a:gd name="T91" fmla="*/ 396875 h 1592"/>
              <a:gd name="T92" fmla="*/ 2597150 w 1694"/>
              <a:gd name="T93" fmla="*/ 363538 h 1592"/>
              <a:gd name="T94" fmla="*/ 2609850 w 1694"/>
              <a:gd name="T95" fmla="*/ 312738 h 1592"/>
              <a:gd name="T96" fmla="*/ 2649538 w 1694"/>
              <a:gd name="T97" fmla="*/ 152400 h 1592"/>
              <a:gd name="T98" fmla="*/ 2659063 w 1694"/>
              <a:gd name="T99" fmla="*/ 84138 h 1592"/>
              <a:gd name="T100" fmla="*/ 2670175 w 1694"/>
              <a:gd name="T101" fmla="*/ 31750 h 1592"/>
              <a:gd name="T102" fmla="*/ 2676525 w 1694"/>
              <a:gd name="T103" fmla="*/ 26988 h 1592"/>
              <a:gd name="T104" fmla="*/ 2687638 w 1694"/>
              <a:gd name="T105" fmla="*/ 0 h 159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694" h="1592">
                <a:moveTo>
                  <a:pt x="0" y="1586"/>
                </a:moveTo>
                <a:lnTo>
                  <a:pt x="63" y="1586"/>
                </a:lnTo>
                <a:lnTo>
                  <a:pt x="69" y="1588"/>
                </a:lnTo>
                <a:lnTo>
                  <a:pt x="77" y="1591"/>
                </a:lnTo>
                <a:lnTo>
                  <a:pt x="81" y="1590"/>
                </a:lnTo>
                <a:lnTo>
                  <a:pt x="87" y="1588"/>
                </a:lnTo>
                <a:lnTo>
                  <a:pt x="94" y="1587"/>
                </a:lnTo>
                <a:lnTo>
                  <a:pt x="111" y="1585"/>
                </a:lnTo>
                <a:lnTo>
                  <a:pt x="132" y="1581"/>
                </a:lnTo>
                <a:lnTo>
                  <a:pt x="165" y="1581"/>
                </a:lnTo>
                <a:lnTo>
                  <a:pt x="167" y="1580"/>
                </a:lnTo>
                <a:lnTo>
                  <a:pt x="171" y="1578"/>
                </a:lnTo>
                <a:lnTo>
                  <a:pt x="179" y="1576"/>
                </a:lnTo>
                <a:lnTo>
                  <a:pt x="190" y="1575"/>
                </a:lnTo>
                <a:lnTo>
                  <a:pt x="209" y="1570"/>
                </a:lnTo>
                <a:lnTo>
                  <a:pt x="216" y="1569"/>
                </a:lnTo>
                <a:lnTo>
                  <a:pt x="234" y="1564"/>
                </a:lnTo>
                <a:lnTo>
                  <a:pt x="278" y="1558"/>
                </a:lnTo>
                <a:lnTo>
                  <a:pt x="280" y="1558"/>
                </a:lnTo>
                <a:lnTo>
                  <a:pt x="283" y="1555"/>
                </a:lnTo>
                <a:lnTo>
                  <a:pt x="290" y="1554"/>
                </a:lnTo>
                <a:lnTo>
                  <a:pt x="325" y="1548"/>
                </a:lnTo>
                <a:lnTo>
                  <a:pt x="368" y="1536"/>
                </a:lnTo>
                <a:lnTo>
                  <a:pt x="373" y="1533"/>
                </a:lnTo>
                <a:lnTo>
                  <a:pt x="378" y="1531"/>
                </a:lnTo>
                <a:lnTo>
                  <a:pt x="382" y="1531"/>
                </a:lnTo>
                <a:lnTo>
                  <a:pt x="387" y="1529"/>
                </a:lnTo>
                <a:lnTo>
                  <a:pt x="389" y="1527"/>
                </a:lnTo>
                <a:lnTo>
                  <a:pt x="422" y="1523"/>
                </a:lnTo>
                <a:lnTo>
                  <a:pt x="443" y="1515"/>
                </a:lnTo>
                <a:lnTo>
                  <a:pt x="454" y="1513"/>
                </a:lnTo>
                <a:lnTo>
                  <a:pt x="459" y="1509"/>
                </a:lnTo>
                <a:lnTo>
                  <a:pt x="463" y="1508"/>
                </a:lnTo>
                <a:lnTo>
                  <a:pt x="471" y="1507"/>
                </a:lnTo>
                <a:lnTo>
                  <a:pt x="477" y="1505"/>
                </a:lnTo>
                <a:lnTo>
                  <a:pt x="488" y="1499"/>
                </a:lnTo>
                <a:lnTo>
                  <a:pt x="516" y="1490"/>
                </a:lnTo>
                <a:lnTo>
                  <a:pt x="524" y="1487"/>
                </a:lnTo>
                <a:lnTo>
                  <a:pt x="539" y="1477"/>
                </a:lnTo>
                <a:lnTo>
                  <a:pt x="544" y="1475"/>
                </a:lnTo>
                <a:lnTo>
                  <a:pt x="547" y="1475"/>
                </a:lnTo>
                <a:lnTo>
                  <a:pt x="551" y="1473"/>
                </a:lnTo>
                <a:lnTo>
                  <a:pt x="553" y="1471"/>
                </a:lnTo>
                <a:lnTo>
                  <a:pt x="557" y="1469"/>
                </a:lnTo>
                <a:lnTo>
                  <a:pt x="559" y="1469"/>
                </a:lnTo>
                <a:lnTo>
                  <a:pt x="562" y="1467"/>
                </a:lnTo>
                <a:lnTo>
                  <a:pt x="564" y="1465"/>
                </a:lnTo>
                <a:lnTo>
                  <a:pt x="568" y="1464"/>
                </a:lnTo>
                <a:lnTo>
                  <a:pt x="570" y="1463"/>
                </a:lnTo>
                <a:lnTo>
                  <a:pt x="574" y="1461"/>
                </a:lnTo>
                <a:lnTo>
                  <a:pt x="576" y="1460"/>
                </a:lnTo>
                <a:lnTo>
                  <a:pt x="579" y="1458"/>
                </a:lnTo>
                <a:lnTo>
                  <a:pt x="581" y="1458"/>
                </a:lnTo>
                <a:lnTo>
                  <a:pt x="609" y="1442"/>
                </a:lnTo>
                <a:lnTo>
                  <a:pt x="615" y="1438"/>
                </a:lnTo>
                <a:lnTo>
                  <a:pt x="617" y="1437"/>
                </a:lnTo>
                <a:lnTo>
                  <a:pt x="626" y="1434"/>
                </a:lnTo>
                <a:lnTo>
                  <a:pt x="633" y="1431"/>
                </a:lnTo>
                <a:lnTo>
                  <a:pt x="639" y="1429"/>
                </a:lnTo>
                <a:lnTo>
                  <a:pt x="645" y="1425"/>
                </a:lnTo>
                <a:lnTo>
                  <a:pt x="651" y="1423"/>
                </a:lnTo>
                <a:lnTo>
                  <a:pt x="673" y="1410"/>
                </a:lnTo>
                <a:lnTo>
                  <a:pt x="679" y="1408"/>
                </a:lnTo>
                <a:lnTo>
                  <a:pt x="690" y="1406"/>
                </a:lnTo>
                <a:lnTo>
                  <a:pt x="694" y="1403"/>
                </a:lnTo>
                <a:lnTo>
                  <a:pt x="701" y="1397"/>
                </a:lnTo>
                <a:lnTo>
                  <a:pt x="707" y="1395"/>
                </a:lnTo>
                <a:lnTo>
                  <a:pt x="719" y="1387"/>
                </a:lnTo>
                <a:lnTo>
                  <a:pt x="724" y="1385"/>
                </a:lnTo>
                <a:lnTo>
                  <a:pt x="727" y="1385"/>
                </a:lnTo>
                <a:lnTo>
                  <a:pt x="728" y="1384"/>
                </a:lnTo>
                <a:lnTo>
                  <a:pt x="729" y="1383"/>
                </a:lnTo>
                <a:lnTo>
                  <a:pt x="730" y="1381"/>
                </a:lnTo>
                <a:lnTo>
                  <a:pt x="732" y="1380"/>
                </a:lnTo>
                <a:lnTo>
                  <a:pt x="739" y="1378"/>
                </a:lnTo>
                <a:lnTo>
                  <a:pt x="758" y="1367"/>
                </a:lnTo>
                <a:lnTo>
                  <a:pt x="760" y="1365"/>
                </a:lnTo>
                <a:lnTo>
                  <a:pt x="765" y="1363"/>
                </a:lnTo>
                <a:lnTo>
                  <a:pt x="767" y="1362"/>
                </a:lnTo>
                <a:lnTo>
                  <a:pt x="785" y="1352"/>
                </a:lnTo>
                <a:lnTo>
                  <a:pt x="798" y="1348"/>
                </a:lnTo>
                <a:lnTo>
                  <a:pt x="849" y="1315"/>
                </a:lnTo>
                <a:lnTo>
                  <a:pt x="865" y="1303"/>
                </a:lnTo>
                <a:lnTo>
                  <a:pt x="870" y="1301"/>
                </a:lnTo>
                <a:lnTo>
                  <a:pt x="876" y="1300"/>
                </a:lnTo>
                <a:lnTo>
                  <a:pt x="885" y="1295"/>
                </a:lnTo>
                <a:lnTo>
                  <a:pt x="892" y="1290"/>
                </a:lnTo>
                <a:lnTo>
                  <a:pt x="896" y="1289"/>
                </a:lnTo>
                <a:lnTo>
                  <a:pt x="902" y="1285"/>
                </a:lnTo>
                <a:lnTo>
                  <a:pt x="912" y="1278"/>
                </a:lnTo>
                <a:lnTo>
                  <a:pt x="935" y="1264"/>
                </a:lnTo>
                <a:lnTo>
                  <a:pt x="952" y="1249"/>
                </a:lnTo>
                <a:lnTo>
                  <a:pt x="961" y="1243"/>
                </a:lnTo>
                <a:lnTo>
                  <a:pt x="963" y="1241"/>
                </a:lnTo>
                <a:lnTo>
                  <a:pt x="967" y="1239"/>
                </a:lnTo>
                <a:lnTo>
                  <a:pt x="969" y="1239"/>
                </a:lnTo>
                <a:lnTo>
                  <a:pt x="985" y="1229"/>
                </a:lnTo>
                <a:lnTo>
                  <a:pt x="994" y="1222"/>
                </a:lnTo>
                <a:lnTo>
                  <a:pt x="1008" y="1203"/>
                </a:lnTo>
                <a:lnTo>
                  <a:pt x="1010" y="1202"/>
                </a:lnTo>
                <a:lnTo>
                  <a:pt x="1018" y="1197"/>
                </a:lnTo>
                <a:lnTo>
                  <a:pt x="1042" y="1174"/>
                </a:lnTo>
                <a:lnTo>
                  <a:pt x="1084" y="1126"/>
                </a:lnTo>
                <a:lnTo>
                  <a:pt x="1131" y="1080"/>
                </a:lnTo>
                <a:lnTo>
                  <a:pt x="1162" y="1043"/>
                </a:lnTo>
                <a:lnTo>
                  <a:pt x="1163" y="1039"/>
                </a:lnTo>
                <a:lnTo>
                  <a:pt x="1182" y="1020"/>
                </a:lnTo>
                <a:lnTo>
                  <a:pt x="1184" y="1018"/>
                </a:lnTo>
                <a:lnTo>
                  <a:pt x="1185" y="1016"/>
                </a:lnTo>
                <a:lnTo>
                  <a:pt x="1187" y="1015"/>
                </a:lnTo>
                <a:lnTo>
                  <a:pt x="1189" y="1014"/>
                </a:lnTo>
                <a:lnTo>
                  <a:pt x="1205" y="1000"/>
                </a:lnTo>
                <a:lnTo>
                  <a:pt x="1206" y="999"/>
                </a:lnTo>
                <a:lnTo>
                  <a:pt x="1213" y="989"/>
                </a:lnTo>
                <a:lnTo>
                  <a:pt x="1215" y="987"/>
                </a:lnTo>
                <a:lnTo>
                  <a:pt x="1219" y="985"/>
                </a:lnTo>
                <a:lnTo>
                  <a:pt x="1223" y="982"/>
                </a:lnTo>
                <a:lnTo>
                  <a:pt x="1224" y="980"/>
                </a:lnTo>
                <a:lnTo>
                  <a:pt x="1226" y="975"/>
                </a:lnTo>
                <a:lnTo>
                  <a:pt x="1236" y="963"/>
                </a:lnTo>
                <a:lnTo>
                  <a:pt x="1250" y="948"/>
                </a:lnTo>
                <a:lnTo>
                  <a:pt x="1255" y="940"/>
                </a:lnTo>
                <a:lnTo>
                  <a:pt x="1264" y="929"/>
                </a:lnTo>
                <a:lnTo>
                  <a:pt x="1265" y="926"/>
                </a:lnTo>
                <a:lnTo>
                  <a:pt x="1269" y="921"/>
                </a:lnTo>
                <a:lnTo>
                  <a:pt x="1273" y="915"/>
                </a:lnTo>
                <a:lnTo>
                  <a:pt x="1275" y="910"/>
                </a:lnTo>
                <a:lnTo>
                  <a:pt x="1277" y="908"/>
                </a:lnTo>
                <a:lnTo>
                  <a:pt x="1284" y="902"/>
                </a:lnTo>
                <a:lnTo>
                  <a:pt x="1286" y="900"/>
                </a:lnTo>
                <a:lnTo>
                  <a:pt x="1292" y="887"/>
                </a:lnTo>
                <a:lnTo>
                  <a:pt x="1301" y="876"/>
                </a:lnTo>
                <a:lnTo>
                  <a:pt x="1306" y="870"/>
                </a:lnTo>
                <a:lnTo>
                  <a:pt x="1316" y="851"/>
                </a:lnTo>
                <a:lnTo>
                  <a:pt x="1336" y="829"/>
                </a:lnTo>
                <a:lnTo>
                  <a:pt x="1339" y="823"/>
                </a:lnTo>
                <a:lnTo>
                  <a:pt x="1369" y="775"/>
                </a:lnTo>
                <a:lnTo>
                  <a:pt x="1379" y="759"/>
                </a:lnTo>
                <a:lnTo>
                  <a:pt x="1388" y="738"/>
                </a:lnTo>
                <a:lnTo>
                  <a:pt x="1390" y="735"/>
                </a:lnTo>
                <a:lnTo>
                  <a:pt x="1391" y="734"/>
                </a:lnTo>
                <a:lnTo>
                  <a:pt x="1395" y="726"/>
                </a:lnTo>
                <a:lnTo>
                  <a:pt x="1399" y="715"/>
                </a:lnTo>
                <a:lnTo>
                  <a:pt x="1409" y="700"/>
                </a:lnTo>
                <a:lnTo>
                  <a:pt x="1420" y="677"/>
                </a:lnTo>
                <a:lnTo>
                  <a:pt x="1426" y="666"/>
                </a:lnTo>
                <a:lnTo>
                  <a:pt x="1429" y="660"/>
                </a:lnTo>
                <a:lnTo>
                  <a:pt x="1453" y="618"/>
                </a:lnTo>
                <a:lnTo>
                  <a:pt x="1455" y="612"/>
                </a:lnTo>
                <a:lnTo>
                  <a:pt x="1456" y="606"/>
                </a:lnTo>
                <a:lnTo>
                  <a:pt x="1481" y="561"/>
                </a:lnTo>
                <a:lnTo>
                  <a:pt x="1490" y="545"/>
                </a:lnTo>
                <a:lnTo>
                  <a:pt x="1512" y="499"/>
                </a:lnTo>
                <a:lnTo>
                  <a:pt x="1517" y="488"/>
                </a:lnTo>
                <a:lnTo>
                  <a:pt x="1522" y="481"/>
                </a:lnTo>
                <a:lnTo>
                  <a:pt x="1523" y="477"/>
                </a:lnTo>
                <a:lnTo>
                  <a:pt x="1539" y="450"/>
                </a:lnTo>
                <a:lnTo>
                  <a:pt x="1541" y="441"/>
                </a:lnTo>
                <a:lnTo>
                  <a:pt x="1545" y="435"/>
                </a:lnTo>
                <a:lnTo>
                  <a:pt x="1547" y="429"/>
                </a:lnTo>
                <a:lnTo>
                  <a:pt x="1551" y="424"/>
                </a:lnTo>
                <a:lnTo>
                  <a:pt x="1553" y="418"/>
                </a:lnTo>
                <a:lnTo>
                  <a:pt x="1557" y="411"/>
                </a:lnTo>
                <a:lnTo>
                  <a:pt x="1561" y="399"/>
                </a:lnTo>
                <a:lnTo>
                  <a:pt x="1563" y="393"/>
                </a:lnTo>
                <a:lnTo>
                  <a:pt x="1580" y="357"/>
                </a:lnTo>
                <a:lnTo>
                  <a:pt x="1584" y="352"/>
                </a:lnTo>
                <a:lnTo>
                  <a:pt x="1585" y="347"/>
                </a:lnTo>
                <a:lnTo>
                  <a:pt x="1586" y="341"/>
                </a:lnTo>
                <a:lnTo>
                  <a:pt x="1589" y="336"/>
                </a:lnTo>
                <a:lnTo>
                  <a:pt x="1594" y="330"/>
                </a:lnTo>
                <a:lnTo>
                  <a:pt x="1598" y="321"/>
                </a:lnTo>
                <a:lnTo>
                  <a:pt x="1600" y="319"/>
                </a:lnTo>
                <a:lnTo>
                  <a:pt x="1602" y="315"/>
                </a:lnTo>
                <a:lnTo>
                  <a:pt x="1603" y="311"/>
                </a:lnTo>
                <a:lnTo>
                  <a:pt x="1607" y="299"/>
                </a:lnTo>
                <a:lnTo>
                  <a:pt x="1608" y="297"/>
                </a:lnTo>
                <a:lnTo>
                  <a:pt x="1610" y="293"/>
                </a:lnTo>
                <a:lnTo>
                  <a:pt x="1611" y="291"/>
                </a:lnTo>
                <a:lnTo>
                  <a:pt x="1613" y="285"/>
                </a:lnTo>
                <a:lnTo>
                  <a:pt x="1614" y="282"/>
                </a:lnTo>
                <a:lnTo>
                  <a:pt x="1616" y="277"/>
                </a:lnTo>
                <a:lnTo>
                  <a:pt x="1618" y="272"/>
                </a:lnTo>
                <a:lnTo>
                  <a:pt x="1626" y="250"/>
                </a:lnTo>
                <a:lnTo>
                  <a:pt x="1629" y="244"/>
                </a:lnTo>
                <a:lnTo>
                  <a:pt x="1631" y="238"/>
                </a:lnTo>
                <a:lnTo>
                  <a:pt x="1635" y="233"/>
                </a:lnTo>
                <a:lnTo>
                  <a:pt x="1636" y="229"/>
                </a:lnTo>
                <a:lnTo>
                  <a:pt x="1637" y="214"/>
                </a:lnTo>
                <a:lnTo>
                  <a:pt x="1641" y="203"/>
                </a:lnTo>
                <a:lnTo>
                  <a:pt x="1642" y="201"/>
                </a:lnTo>
                <a:lnTo>
                  <a:pt x="1644" y="197"/>
                </a:lnTo>
                <a:lnTo>
                  <a:pt x="1645" y="195"/>
                </a:lnTo>
                <a:lnTo>
                  <a:pt x="1647" y="191"/>
                </a:lnTo>
                <a:lnTo>
                  <a:pt x="1656" y="145"/>
                </a:lnTo>
                <a:lnTo>
                  <a:pt x="1669" y="96"/>
                </a:lnTo>
                <a:lnTo>
                  <a:pt x="1670" y="91"/>
                </a:lnTo>
                <a:lnTo>
                  <a:pt x="1671" y="74"/>
                </a:lnTo>
                <a:lnTo>
                  <a:pt x="1675" y="57"/>
                </a:lnTo>
                <a:lnTo>
                  <a:pt x="1675" y="53"/>
                </a:lnTo>
                <a:lnTo>
                  <a:pt x="1678" y="47"/>
                </a:lnTo>
                <a:lnTo>
                  <a:pt x="1680" y="42"/>
                </a:lnTo>
                <a:lnTo>
                  <a:pt x="1681" y="36"/>
                </a:lnTo>
                <a:lnTo>
                  <a:pt x="1682" y="20"/>
                </a:lnTo>
                <a:lnTo>
                  <a:pt x="1682" y="19"/>
                </a:lnTo>
                <a:lnTo>
                  <a:pt x="1684" y="18"/>
                </a:lnTo>
                <a:lnTo>
                  <a:pt x="1685" y="18"/>
                </a:lnTo>
                <a:lnTo>
                  <a:pt x="1686" y="17"/>
                </a:lnTo>
                <a:lnTo>
                  <a:pt x="1686" y="16"/>
                </a:lnTo>
                <a:lnTo>
                  <a:pt x="1687" y="12"/>
                </a:lnTo>
                <a:lnTo>
                  <a:pt x="1687" y="2"/>
                </a:lnTo>
                <a:lnTo>
                  <a:pt x="1693" y="0"/>
                </a:lnTo>
              </a:path>
            </a:pathLst>
          </a:custGeom>
          <a:noFill/>
          <a:ln w="101600" cap="flat">
            <a:solidFill>
              <a:srgbClr val="800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792635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066" y="314729"/>
            <a:ext cx="8218884" cy="1333767"/>
          </a:xfrm>
          <a:solidFill>
            <a:srgbClr val="00206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Try drawing a acceleration graph that shows an object where the </a:t>
            </a:r>
            <a:r>
              <a:rPr lang="en-US" sz="3200" b="1" i="1" dirty="0">
                <a:solidFill>
                  <a:schemeClr val="bg1"/>
                </a:solidFill>
              </a:rPr>
              <a:t>deceleration increases</a:t>
            </a:r>
            <a:r>
              <a:rPr lang="en-US" sz="32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2971800" y="2686050"/>
            <a:ext cx="0" cy="2571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971800" y="5257800"/>
            <a:ext cx="28003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057400" y="382905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latin typeface="Arial Rounded MT Bold" pitchFamily="34" charset="0"/>
              </a:rPr>
              <a:t>S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229100" y="542925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 Rounded MT Bold" pitchFamily="34" charset="0"/>
              </a:rPr>
              <a:t>t</a:t>
            </a:r>
          </a:p>
        </p:txBody>
      </p:sp>
      <p:sp>
        <p:nvSpPr>
          <p:cNvPr id="13" name="SMARTPenAnnotation1"/>
          <p:cNvSpPr>
            <a:spLocks/>
          </p:cNvSpPr>
          <p:nvPr/>
        </p:nvSpPr>
        <p:spPr bwMode="auto">
          <a:xfrm rot="16006152">
            <a:off x="3075568" y="3064423"/>
            <a:ext cx="2245027" cy="2273419"/>
          </a:xfrm>
          <a:custGeom>
            <a:avLst/>
            <a:gdLst>
              <a:gd name="T0" fmla="*/ 122238 w 1694"/>
              <a:gd name="T1" fmla="*/ 2525713 h 1592"/>
              <a:gd name="T2" fmla="*/ 176213 w 1694"/>
              <a:gd name="T3" fmla="*/ 2516188 h 1592"/>
              <a:gd name="T4" fmla="*/ 271463 w 1694"/>
              <a:gd name="T5" fmla="*/ 2505075 h 1592"/>
              <a:gd name="T6" fmla="*/ 342900 w 1694"/>
              <a:gd name="T7" fmla="*/ 2490788 h 1592"/>
              <a:gd name="T8" fmla="*/ 449263 w 1694"/>
              <a:gd name="T9" fmla="*/ 2468563 h 1592"/>
              <a:gd name="T10" fmla="*/ 592138 w 1694"/>
              <a:gd name="T11" fmla="*/ 2433638 h 1592"/>
              <a:gd name="T12" fmla="*/ 617538 w 1694"/>
              <a:gd name="T13" fmla="*/ 2424113 h 1592"/>
              <a:gd name="T14" fmla="*/ 728663 w 1694"/>
              <a:gd name="T15" fmla="*/ 2395538 h 1592"/>
              <a:gd name="T16" fmla="*/ 774700 w 1694"/>
              <a:gd name="T17" fmla="*/ 2379663 h 1592"/>
              <a:gd name="T18" fmla="*/ 863600 w 1694"/>
              <a:gd name="T19" fmla="*/ 2341563 h 1592"/>
              <a:gd name="T20" fmla="*/ 884238 w 1694"/>
              <a:gd name="T21" fmla="*/ 2332038 h 1592"/>
              <a:gd name="T22" fmla="*/ 901700 w 1694"/>
              <a:gd name="T23" fmla="*/ 2324100 h 1592"/>
              <a:gd name="T24" fmla="*/ 919163 w 1694"/>
              <a:gd name="T25" fmla="*/ 2314575 h 1592"/>
              <a:gd name="T26" fmla="*/ 979488 w 1694"/>
              <a:gd name="T27" fmla="*/ 2281238 h 1592"/>
              <a:gd name="T28" fmla="*/ 1023938 w 1694"/>
              <a:gd name="T29" fmla="*/ 2262188 h 1592"/>
              <a:gd name="T30" fmla="*/ 1095375 w 1694"/>
              <a:gd name="T31" fmla="*/ 2232025 h 1592"/>
              <a:gd name="T32" fmla="*/ 1141413 w 1694"/>
              <a:gd name="T33" fmla="*/ 2201863 h 1592"/>
              <a:gd name="T34" fmla="*/ 1157288 w 1694"/>
              <a:gd name="T35" fmla="*/ 2195513 h 1592"/>
              <a:gd name="T36" fmla="*/ 1203325 w 1694"/>
              <a:gd name="T37" fmla="*/ 2170113 h 1592"/>
              <a:gd name="T38" fmla="*/ 1246188 w 1694"/>
              <a:gd name="T39" fmla="*/ 2146300 h 1592"/>
              <a:gd name="T40" fmla="*/ 1381125 w 1694"/>
              <a:gd name="T41" fmla="*/ 2065338 h 1592"/>
              <a:gd name="T42" fmla="*/ 1422400 w 1694"/>
              <a:gd name="T43" fmla="*/ 2046288 h 1592"/>
              <a:gd name="T44" fmla="*/ 1511300 w 1694"/>
              <a:gd name="T45" fmla="*/ 1982788 h 1592"/>
              <a:gd name="T46" fmla="*/ 1538288 w 1694"/>
              <a:gd name="T47" fmla="*/ 1966913 h 1592"/>
              <a:gd name="T48" fmla="*/ 1603375 w 1694"/>
              <a:gd name="T49" fmla="*/ 1908175 h 1592"/>
              <a:gd name="T50" fmla="*/ 1795463 w 1694"/>
              <a:gd name="T51" fmla="*/ 1714500 h 1592"/>
              <a:gd name="T52" fmla="*/ 1879600 w 1694"/>
              <a:gd name="T53" fmla="*/ 1616075 h 1592"/>
              <a:gd name="T54" fmla="*/ 1912938 w 1694"/>
              <a:gd name="T55" fmla="*/ 1587500 h 1592"/>
              <a:gd name="T56" fmla="*/ 1935163 w 1694"/>
              <a:gd name="T57" fmla="*/ 1563688 h 1592"/>
              <a:gd name="T58" fmla="*/ 1962150 w 1694"/>
              <a:gd name="T59" fmla="*/ 1528763 h 1592"/>
              <a:gd name="T60" fmla="*/ 2008188 w 1694"/>
              <a:gd name="T61" fmla="*/ 1470025 h 1592"/>
              <a:gd name="T62" fmla="*/ 2027238 w 1694"/>
              <a:gd name="T63" fmla="*/ 1441450 h 1592"/>
              <a:gd name="T64" fmla="*/ 2065338 w 1694"/>
              <a:gd name="T65" fmla="*/ 1390650 h 1592"/>
              <a:gd name="T66" fmla="*/ 2125663 w 1694"/>
              <a:gd name="T67" fmla="*/ 1306513 h 1592"/>
              <a:gd name="T68" fmla="*/ 2206625 w 1694"/>
              <a:gd name="T69" fmla="*/ 1166813 h 1592"/>
              <a:gd name="T70" fmla="*/ 2236788 w 1694"/>
              <a:gd name="T71" fmla="*/ 1111250 h 1592"/>
              <a:gd name="T72" fmla="*/ 2306638 w 1694"/>
              <a:gd name="T73" fmla="*/ 981075 h 1592"/>
              <a:gd name="T74" fmla="*/ 2365375 w 1694"/>
              <a:gd name="T75" fmla="*/ 865188 h 1592"/>
              <a:gd name="T76" fmla="*/ 2417763 w 1694"/>
              <a:gd name="T77" fmla="*/ 757238 h 1592"/>
              <a:gd name="T78" fmla="*/ 2455863 w 1694"/>
              <a:gd name="T79" fmla="*/ 681038 h 1592"/>
              <a:gd name="T80" fmla="*/ 2478088 w 1694"/>
              <a:gd name="T81" fmla="*/ 633413 h 1592"/>
              <a:gd name="T82" fmla="*/ 2516188 w 1694"/>
              <a:gd name="T83" fmla="*/ 550863 h 1592"/>
              <a:gd name="T84" fmla="*/ 2536825 w 1694"/>
              <a:gd name="T85" fmla="*/ 509588 h 1592"/>
              <a:gd name="T86" fmla="*/ 2551113 w 1694"/>
              <a:gd name="T87" fmla="*/ 474663 h 1592"/>
              <a:gd name="T88" fmla="*/ 2560638 w 1694"/>
              <a:gd name="T89" fmla="*/ 452438 h 1592"/>
              <a:gd name="T90" fmla="*/ 2581275 w 1694"/>
              <a:gd name="T91" fmla="*/ 396875 h 1592"/>
              <a:gd name="T92" fmla="*/ 2597150 w 1694"/>
              <a:gd name="T93" fmla="*/ 363538 h 1592"/>
              <a:gd name="T94" fmla="*/ 2609850 w 1694"/>
              <a:gd name="T95" fmla="*/ 312738 h 1592"/>
              <a:gd name="T96" fmla="*/ 2649538 w 1694"/>
              <a:gd name="T97" fmla="*/ 152400 h 1592"/>
              <a:gd name="T98" fmla="*/ 2659063 w 1694"/>
              <a:gd name="T99" fmla="*/ 84138 h 1592"/>
              <a:gd name="T100" fmla="*/ 2670175 w 1694"/>
              <a:gd name="T101" fmla="*/ 31750 h 1592"/>
              <a:gd name="T102" fmla="*/ 2676525 w 1694"/>
              <a:gd name="T103" fmla="*/ 26988 h 1592"/>
              <a:gd name="T104" fmla="*/ 2687638 w 1694"/>
              <a:gd name="T105" fmla="*/ 0 h 159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694" h="1592">
                <a:moveTo>
                  <a:pt x="0" y="1586"/>
                </a:moveTo>
                <a:lnTo>
                  <a:pt x="63" y="1586"/>
                </a:lnTo>
                <a:lnTo>
                  <a:pt x="69" y="1588"/>
                </a:lnTo>
                <a:lnTo>
                  <a:pt x="77" y="1591"/>
                </a:lnTo>
                <a:lnTo>
                  <a:pt x="81" y="1590"/>
                </a:lnTo>
                <a:lnTo>
                  <a:pt x="87" y="1588"/>
                </a:lnTo>
                <a:lnTo>
                  <a:pt x="94" y="1587"/>
                </a:lnTo>
                <a:lnTo>
                  <a:pt x="111" y="1585"/>
                </a:lnTo>
                <a:lnTo>
                  <a:pt x="132" y="1581"/>
                </a:lnTo>
                <a:lnTo>
                  <a:pt x="165" y="1581"/>
                </a:lnTo>
                <a:lnTo>
                  <a:pt x="167" y="1580"/>
                </a:lnTo>
                <a:lnTo>
                  <a:pt x="171" y="1578"/>
                </a:lnTo>
                <a:lnTo>
                  <a:pt x="179" y="1576"/>
                </a:lnTo>
                <a:lnTo>
                  <a:pt x="190" y="1575"/>
                </a:lnTo>
                <a:lnTo>
                  <a:pt x="209" y="1570"/>
                </a:lnTo>
                <a:lnTo>
                  <a:pt x="216" y="1569"/>
                </a:lnTo>
                <a:lnTo>
                  <a:pt x="234" y="1564"/>
                </a:lnTo>
                <a:lnTo>
                  <a:pt x="278" y="1558"/>
                </a:lnTo>
                <a:lnTo>
                  <a:pt x="280" y="1558"/>
                </a:lnTo>
                <a:lnTo>
                  <a:pt x="283" y="1555"/>
                </a:lnTo>
                <a:lnTo>
                  <a:pt x="290" y="1554"/>
                </a:lnTo>
                <a:lnTo>
                  <a:pt x="325" y="1548"/>
                </a:lnTo>
                <a:lnTo>
                  <a:pt x="368" y="1536"/>
                </a:lnTo>
                <a:lnTo>
                  <a:pt x="373" y="1533"/>
                </a:lnTo>
                <a:lnTo>
                  <a:pt x="378" y="1531"/>
                </a:lnTo>
                <a:lnTo>
                  <a:pt x="382" y="1531"/>
                </a:lnTo>
                <a:lnTo>
                  <a:pt x="387" y="1529"/>
                </a:lnTo>
                <a:lnTo>
                  <a:pt x="389" y="1527"/>
                </a:lnTo>
                <a:lnTo>
                  <a:pt x="422" y="1523"/>
                </a:lnTo>
                <a:lnTo>
                  <a:pt x="443" y="1515"/>
                </a:lnTo>
                <a:lnTo>
                  <a:pt x="454" y="1513"/>
                </a:lnTo>
                <a:lnTo>
                  <a:pt x="459" y="1509"/>
                </a:lnTo>
                <a:lnTo>
                  <a:pt x="463" y="1508"/>
                </a:lnTo>
                <a:lnTo>
                  <a:pt x="471" y="1507"/>
                </a:lnTo>
                <a:lnTo>
                  <a:pt x="477" y="1505"/>
                </a:lnTo>
                <a:lnTo>
                  <a:pt x="488" y="1499"/>
                </a:lnTo>
                <a:lnTo>
                  <a:pt x="516" y="1490"/>
                </a:lnTo>
                <a:lnTo>
                  <a:pt x="524" y="1487"/>
                </a:lnTo>
                <a:lnTo>
                  <a:pt x="539" y="1477"/>
                </a:lnTo>
                <a:lnTo>
                  <a:pt x="544" y="1475"/>
                </a:lnTo>
                <a:lnTo>
                  <a:pt x="547" y="1475"/>
                </a:lnTo>
                <a:lnTo>
                  <a:pt x="551" y="1473"/>
                </a:lnTo>
                <a:lnTo>
                  <a:pt x="553" y="1471"/>
                </a:lnTo>
                <a:lnTo>
                  <a:pt x="557" y="1469"/>
                </a:lnTo>
                <a:lnTo>
                  <a:pt x="559" y="1469"/>
                </a:lnTo>
                <a:lnTo>
                  <a:pt x="562" y="1467"/>
                </a:lnTo>
                <a:lnTo>
                  <a:pt x="564" y="1465"/>
                </a:lnTo>
                <a:lnTo>
                  <a:pt x="568" y="1464"/>
                </a:lnTo>
                <a:lnTo>
                  <a:pt x="570" y="1463"/>
                </a:lnTo>
                <a:lnTo>
                  <a:pt x="574" y="1461"/>
                </a:lnTo>
                <a:lnTo>
                  <a:pt x="576" y="1460"/>
                </a:lnTo>
                <a:lnTo>
                  <a:pt x="579" y="1458"/>
                </a:lnTo>
                <a:lnTo>
                  <a:pt x="581" y="1458"/>
                </a:lnTo>
                <a:lnTo>
                  <a:pt x="609" y="1442"/>
                </a:lnTo>
                <a:lnTo>
                  <a:pt x="615" y="1438"/>
                </a:lnTo>
                <a:lnTo>
                  <a:pt x="617" y="1437"/>
                </a:lnTo>
                <a:lnTo>
                  <a:pt x="626" y="1434"/>
                </a:lnTo>
                <a:lnTo>
                  <a:pt x="633" y="1431"/>
                </a:lnTo>
                <a:lnTo>
                  <a:pt x="639" y="1429"/>
                </a:lnTo>
                <a:lnTo>
                  <a:pt x="645" y="1425"/>
                </a:lnTo>
                <a:lnTo>
                  <a:pt x="651" y="1423"/>
                </a:lnTo>
                <a:lnTo>
                  <a:pt x="673" y="1410"/>
                </a:lnTo>
                <a:lnTo>
                  <a:pt x="679" y="1408"/>
                </a:lnTo>
                <a:lnTo>
                  <a:pt x="690" y="1406"/>
                </a:lnTo>
                <a:lnTo>
                  <a:pt x="694" y="1403"/>
                </a:lnTo>
                <a:lnTo>
                  <a:pt x="701" y="1397"/>
                </a:lnTo>
                <a:lnTo>
                  <a:pt x="707" y="1395"/>
                </a:lnTo>
                <a:lnTo>
                  <a:pt x="719" y="1387"/>
                </a:lnTo>
                <a:lnTo>
                  <a:pt x="724" y="1385"/>
                </a:lnTo>
                <a:lnTo>
                  <a:pt x="727" y="1385"/>
                </a:lnTo>
                <a:lnTo>
                  <a:pt x="728" y="1384"/>
                </a:lnTo>
                <a:lnTo>
                  <a:pt x="729" y="1383"/>
                </a:lnTo>
                <a:lnTo>
                  <a:pt x="730" y="1381"/>
                </a:lnTo>
                <a:lnTo>
                  <a:pt x="732" y="1380"/>
                </a:lnTo>
                <a:lnTo>
                  <a:pt x="739" y="1378"/>
                </a:lnTo>
                <a:lnTo>
                  <a:pt x="758" y="1367"/>
                </a:lnTo>
                <a:lnTo>
                  <a:pt x="760" y="1365"/>
                </a:lnTo>
                <a:lnTo>
                  <a:pt x="765" y="1363"/>
                </a:lnTo>
                <a:lnTo>
                  <a:pt x="767" y="1362"/>
                </a:lnTo>
                <a:lnTo>
                  <a:pt x="785" y="1352"/>
                </a:lnTo>
                <a:lnTo>
                  <a:pt x="798" y="1348"/>
                </a:lnTo>
                <a:lnTo>
                  <a:pt x="849" y="1315"/>
                </a:lnTo>
                <a:lnTo>
                  <a:pt x="865" y="1303"/>
                </a:lnTo>
                <a:lnTo>
                  <a:pt x="870" y="1301"/>
                </a:lnTo>
                <a:lnTo>
                  <a:pt x="876" y="1300"/>
                </a:lnTo>
                <a:lnTo>
                  <a:pt x="885" y="1295"/>
                </a:lnTo>
                <a:lnTo>
                  <a:pt x="892" y="1290"/>
                </a:lnTo>
                <a:lnTo>
                  <a:pt x="896" y="1289"/>
                </a:lnTo>
                <a:lnTo>
                  <a:pt x="902" y="1285"/>
                </a:lnTo>
                <a:lnTo>
                  <a:pt x="912" y="1278"/>
                </a:lnTo>
                <a:lnTo>
                  <a:pt x="935" y="1264"/>
                </a:lnTo>
                <a:lnTo>
                  <a:pt x="952" y="1249"/>
                </a:lnTo>
                <a:lnTo>
                  <a:pt x="961" y="1243"/>
                </a:lnTo>
                <a:lnTo>
                  <a:pt x="963" y="1241"/>
                </a:lnTo>
                <a:lnTo>
                  <a:pt x="967" y="1239"/>
                </a:lnTo>
                <a:lnTo>
                  <a:pt x="969" y="1239"/>
                </a:lnTo>
                <a:lnTo>
                  <a:pt x="985" y="1229"/>
                </a:lnTo>
                <a:lnTo>
                  <a:pt x="994" y="1222"/>
                </a:lnTo>
                <a:lnTo>
                  <a:pt x="1008" y="1203"/>
                </a:lnTo>
                <a:lnTo>
                  <a:pt x="1010" y="1202"/>
                </a:lnTo>
                <a:lnTo>
                  <a:pt x="1018" y="1197"/>
                </a:lnTo>
                <a:lnTo>
                  <a:pt x="1042" y="1174"/>
                </a:lnTo>
                <a:lnTo>
                  <a:pt x="1084" y="1126"/>
                </a:lnTo>
                <a:lnTo>
                  <a:pt x="1131" y="1080"/>
                </a:lnTo>
                <a:lnTo>
                  <a:pt x="1162" y="1043"/>
                </a:lnTo>
                <a:lnTo>
                  <a:pt x="1163" y="1039"/>
                </a:lnTo>
                <a:lnTo>
                  <a:pt x="1182" y="1020"/>
                </a:lnTo>
                <a:lnTo>
                  <a:pt x="1184" y="1018"/>
                </a:lnTo>
                <a:lnTo>
                  <a:pt x="1185" y="1016"/>
                </a:lnTo>
                <a:lnTo>
                  <a:pt x="1187" y="1015"/>
                </a:lnTo>
                <a:lnTo>
                  <a:pt x="1189" y="1014"/>
                </a:lnTo>
                <a:lnTo>
                  <a:pt x="1205" y="1000"/>
                </a:lnTo>
                <a:lnTo>
                  <a:pt x="1206" y="999"/>
                </a:lnTo>
                <a:lnTo>
                  <a:pt x="1213" y="989"/>
                </a:lnTo>
                <a:lnTo>
                  <a:pt x="1215" y="987"/>
                </a:lnTo>
                <a:lnTo>
                  <a:pt x="1219" y="985"/>
                </a:lnTo>
                <a:lnTo>
                  <a:pt x="1223" y="982"/>
                </a:lnTo>
                <a:lnTo>
                  <a:pt x="1224" y="980"/>
                </a:lnTo>
                <a:lnTo>
                  <a:pt x="1226" y="975"/>
                </a:lnTo>
                <a:lnTo>
                  <a:pt x="1236" y="963"/>
                </a:lnTo>
                <a:lnTo>
                  <a:pt x="1250" y="948"/>
                </a:lnTo>
                <a:lnTo>
                  <a:pt x="1255" y="940"/>
                </a:lnTo>
                <a:lnTo>
                  <a:pt x="1264" y="929"/>
                </a:lnTo>
                <a:lnTo>
                  <a:pt x="1265" y="926"/>
                </a:lnTo>
                <a:lnTo>
                  <a:pt x="1269" y="921"/>
                </a:lnTo>
                <a:lnTo>
                  <a:pt x="1273" y="915"/>
                </a:lnTo>
                <a:lnTo>
                  <a:pt x="1275" y="910"/>
                </a:lnTo>
                <a:lnTo>
                  <a:pt x="1277" y="908"/>
                </a:lnTo>
                <a:lnTo>
                  <a:pt x="1284" y="902"/>
                </a:lnTo>
                <a:lnTo>
                  <a:pt x="1286" y="900"/>
                </a:lnTo>
                <a:lnTo>
                  <a:pt x="1292" y="887"/>
                </a:lnTo>
                <a:lnTo>
                  <a:pt x="1301" y="876"/>
                </a:lnTo>
                <a:lnTo>
                  <a:pt x="1306" y="870"/>
                </a:lnTo>
                <a:lnTo>
                  <a:pt x="1316" y="851"/>
                </a:lnTo>
                <a:lnTo>
                  <a:pt x="1336" y="829"/>
                </a:lnTo>
                <a:lnTo>
                  <a:pt x="1339" y="823"/>
                </a:lnTo>
                <a:lnTo>
                  <a:pt x="1369" y="775"/>
                </a:lnTo>
                <a:lnTo>
                  <a:pt x="1379" y="759"/>
                </a:lnTo>
                <a:lnTo>
                  <a:pt x="1388" y="738"/>
                </a:lnTo>
                <a:lnTo>
                  <a:pt x="1390" y="735"/>
                </a:lnTo>
                <a:lnTo>
                  <a:pt x="1391" y="734"/>
                </a:lnTo>
                <a:lnTo>
                  <a:pt x="1395" y="726"/>
                </a:lnTo>
                <a:lnTo>
                  <a:pt x="1399" y="715"/>
                </a:lnTo>
                <a:lnTo>
                  <a:pt x="1409" y="700"/>
                </a:lnTo>
                <a:lnTo>
                  <a:pt x="1420" y="677"/>
                </a:lnTo>
                <a:lnTo>
                  <a:pt x="1426" y="666"/>
                </a:lnTo>
                <a:lnTo>
                  <a:pt x="1429" y="660"/>
                </a:lnTo>
                <a:lnTo>
                  <a:pt x="1453" y="618"/>
                </a:lnTo>
                <a:lnTo>
                  <a:pt x="1455" y="612"/>
                </a:lnTo>
                <a:lnTo>
                  <a:pt x="1456" y="606"/>
                </a:lnTo>
                <a:lnTo>
                  <a:pt x="1481" y="561"/>
                </a:lnTo>
                <a:lnTo>
                  <a:pt x="1490" y="545"/>
                </a:lnTo>
                <a:lnTo>
                  <a:pt x="1512" y="499"/>
                </a:lnTo>
                <a:lnTo>
                  <a:pt x="1517" y="488"/>
                </a:lnTo>
                <a:lnTo>
                  <a:pt x="1522" y="481"/>
                </a:lnTo>
                <a:lnTo>
                  <a:pt x="1523" y="477"/>
                </a:lnTo>
                <a:lnTo>
                  <a:pt x="1539" y="450"/>
                </a:lnTo>
                <a:lnTo>
                  <a:pt x="1541" y="441"/>
                </a:lnTo>
                <a:lnTo>
                  <a:pt x="1545" y="435"/>
                </a:lnTo>
                <a:lnTo>
                  <a:pt x="1547" y="429"/>
                </a:lnTo>
                <a:lnTo>
                  <a:pt x="1551" y="424"/>
                </a:lnTo>
                <a:lnTo>
                  <a:pt x="1553" y="418"/>
                </a:lnTo>
                <a:lnTo>
                  <a:pt x="1557" y="411"/>
                </a:lnTo>
                <a:lnTo>
                  <a:pt x="1561" y="399"/>
                </a:lnTo>
                <a:lnTo>
                  <a:pt x="1563" y="393"/>
                </a:lnTo>
                <a:lnTo>
                  <a:pt x="1580" y="357"/>
                </a:lnTo>
                <a:lnTo>
                  <a:pt x="1584" y="352"/>
                </a:lnTo>
                <a:lnTo>
                  <a:pt x="1585" y="347"/>
                </a:lnTo>
                <a:lnTo>
                  <a:pt x="1586" y="341"/>
                </a:lnTo>
                <a:lnTo>
                  <a:pt x="1589" y="336"/>
                </a:lnTo>
                <a:lnTo>
                  <a:pt x="1594" y="330"/>
                </a:lnTo>
                <a:lnTo>
                  <a:pt x="1598" y="321"/>
                </a:lnTo>
                <a:lnTo>
                  <a:pt x="1600" y="319"/>
                </a:lnTo>
                <a:lnTo>
                  <a:pt x="1602" y="315"/>
                </a:lnTo>
                <a:lnTo>
                  <a:pt x="1603" y="311"/>
                </a:lnTo>
                <a:lnTo>
                  <a:pt x="1607" y="299"/>
                </a:lnTo>
                <a:lnTo>
                  <a:pt x="1608" y="297"/>
                </a:lnTo>
                <a:lnTo>
                  <a:pt x="1610" y="293"/>
                </a:lnTo>
                <a:lnTo>
                  <a:pt x="1611" y="291"/>
                </a:lnTo>
                <a:lnTo>
                  <a:pt x="1613" y="285"/>
                </a:lnTo>
                <a:lnTo>
                  <a:pt x="1614" y="282"/>
                </a:lnTo>
                <a:lnTo>
                  <a:pt x="1616" y="277"/>
                </a:lnTo>
                <a:lnTo>
                  <a:pt x="1618" y="272"/>
                </a:lnTo>
                <a:lnTo>
                  <a:pt x="1626" y="250"/>
                </a:lnTo>
                <a:lnTo>
                  <a:pt x="1629" y="244"/>
                </a:lnTo>
                <a:lnTo>
                  <a:pt x="1631" y="238"/>
                </a:lnTo>
                <a:lnTo>
                  <a:pt x="1635" y="233"/>
                </a:lnTo>
                <a:lnTo>
                  <a:pt x="1636" y="229"/>
                </a:lnTo>
                <a:lnTo>
                  <a:pt x="1637" y="214"/>
                </a:lnTo>
                <a:lnTo>
                  <a:pt x="1641" y="203"/>
                </a:lnTo>
                <a:lnTo>
                  <a:pt x="1642" y="201"/>
                </a:lnTo>
                <a:lnTo>
                  <a:pt x="1644" y="197"/>
                </a:lnTo>
                <a:lnTo>
                  <a:pt x="1645" y="195"/>
                </a:lnTo>
                <a:lnTo>
                  <a:pt x="1647" y="191"/>
                </a:lnTo>
                <a:lnTo>
                  <a:pt x="1656" y="145"/>
                </a:lnTo>
                <a:lnTo>
                  <a:pt x="1669" y="96"/>
                </a:lnTo>
                <a:lnTo>
                  <a:pt x="1670" y="91"/>
                </a:lnTo>
                <a:lnTo>
                  <a:pt x="1671" y="74"/>
                </a:lnTo>
                <a:lnTo>
                  <a:pt x="1675" y="57"/>
                </a:lnTo>
                <a:lnTo>
                  <a:pt x="1675" y="53"/>
                </a:lnTo>
                <a:lnTo>
                  <a:pt x="1678" y="47"/>
                </a:lnTo>
                <a:lnTo>
                  <a:pt x="1680" y="42"/>
                </a:lnTo>
                <a:lnTo>
                  <a:pt x="1681" y="36"/>
                </a:lnTo>
                <a:lnTo>
                  <a:pt x="1682" y="20"/>
                </a:lnTo>
                <a:lnTo>
                  <a:pt x="1682" y="19"/>
                </a:lnTo>
                <a:lnTo>
                  <a:pt x="1684" y="18"/>
                </a:lnTo>
                <a:lnTo>
                  <a:pt x="1685" y="18"/>
                </a:lnTo>
                <a:lnTo>
                  <a:pt x="1686" y="17"/>
                </a:lnTo>
                <a:lnTo>
                  <a:pt x="1686" y="16"/>
                </a:lnTo>
                <a:lnTo>
                  <a:pt x="1687" y="12"/>
                </a:lnTo>
                <a:lnTo>
                  <a:pt x="1687" y="2"/>
                </a:lnTo>
                <a:lnTo>
                  <a:pt x="1693" y="0"/>
                </a:lnTo>
              </a:path>
            </a:pathLst>
          </a:custGeom>
          <a:noFill/>
          <a:ln w="101600" cap="flat">
            <a:solidFill>
              <a:srgbClr val="800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064024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066" y="314729"/>
            <a:ext cx="8218884" cy="1333767"/>
          </a:xfrm>
          <a:solidFill>
            <a:srgbClr val="00206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Try drawing an acceleration graph that shows no </a:t>
            </a:r>
            <a:r>
              <a:rPr lang="en-US" sz="3200" b="1" i="1" dirty="0">
                <a:solidFill>
                  <a:schemeClr val="bg1"/>
                </a:solidFill>
              </a:rPr>
              <a:t>acceleration</a:t>
            </a:r>
            <a:r>
              <a:rPr lang="en-US" sz="32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2971800" y="2686050"/>
            <a:ext cx="0" cy="2571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971800" y="5257800"/>
            <a:ext cx="28003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057400" y="382905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latin typeface="Arial Rounded MT Bold" pitchFamily="34" charset="0"/>
              </a:rPr>
              <a:t>S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229100" y="542925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 Rounded MT Bold" pitchFamily="34" charset="0"/>
              </a:rPr>
              <a:t>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257" y="3701024"/>
            <a:ext cx="3155844" cy="128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80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248" y="334851"/>
            <a:ext cx="7611414" cy="2179749"/>
          </a:xfrm>
          <a:solidFill>
            <a:srgbClr val="002060"/>
          </a:solidFill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Try drawing an acceleration graph that shows an object that travels at a </a:t>
            </a:r>
            <a:r>
              <a:rPr lang="en-US" sz="3200" b="1" dirty="0">
                <a:solidFill>
                  <a:schemeClr val="bg1"/>
                </a:solidFill>
              </a:rPr>
              <a:t>constant acceleration</a:t>
            </a:r>
            <a:r>
              <a:rPr lang="en-US" sz="3200" dirty="0">
                <a:solidFill>
                  <a:schemeClr val="bg1"/>
                </a:solidFill>
              </a:rPr>
              <a:t>, then </a:t>
            </a:r>
            <a:r>
              <a:rPr lang="en-US" sz="3200" b="1" dirty="0">
                <a:solidFill>
                  <a:schemeClr val="bg1"/>
                </a:solidFill>
              </a:rPr>
              <a:t>acceleration decreases</a:t>
            </a:r>
            <a:r>
              <a:rPr lang="en-US" sz="3200" dirty="0">
                <a:solidFill>
                  <a:schemeClr val="bg1"/>
                </a:solidFill>
              </a:rPr>
              <a:t>, then has no </a:t>
            </a:r>
            <a:r>
              <a:rPr lang="en-US" sz="3200" b="1" dirty="0">
                <a:solidFill>
                  <a:schemeClr val="bg1"/>
                </a:solidFill>
              </a:rPr>
              <a:t>acceleration</a:t>
            </a:r>
            <a:r>
              <a:rPr lang="en-US" sz="3200" dirty="0">
                <a:solidFill>
                  <a:schemeClr val="bg1"/>
                </a:solidFill>
              </a:rPr>
              <a:t>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2971800" y="2686050"/>
            <a:ext cx="0" cy="2571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2971800" y="5257800"/>
            <a:ext cx="28003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057400" y="382905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latin typeface="Arial Rounded MT Bold" pitchFamily="34" charset="0"/>
              </a:rPr>
              <a:t>S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229100" y="542925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 Rounded MT Bold" pitchFamily="34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924806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/>
          <p:cNvCxnSpPr/>
          <p:nvPr/>
        </p:nvCxnSpPr>
        <p:spPr>
          <a:xfrm>
            <a:off x="2286000" y="2857500"/>
            <a:ext cx="1143000" cy="13144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89872" y="2290633"/>
            <a:ext cx="256396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constant acceleration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429002" y="2068852"/>
            <a:ext cx="392257" cy="141729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044924" y="1543050"/>
            <a:ext cx="23081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accelerates slower 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849959" y="2183154"/>
            <a:ext cx="750743" cy="115821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257800" y="1722135"/>
            <a:ext cx="20002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no acceleration</a:t>
            </a:r>
          </a:p>
        </p:txBody>
      </p:sp>
      <p:sp>
        <p:nvSpPr>
          <p:cNvPr id="13" name="Line 3"/>
          <p:cNvSpPr>
            <a:spLocks noChangeShapeType="1"/>
          </p:cNvSpPr>
          <p:nvPr/>
        </p:nvSpPr>
        <p:spPr bwMode="auto">
          <a:xfrm>
            <a:off x="2971800" y="2686050"/>
            <a:ext cx="0" cy="2571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5" name="Line 4"/>
          <p:cNvSpPr>
            <a:spLocks noChangeShapeType="1"/>
          </p:cNvSpPr>
          <p:nvPr/>
        </p:nvSpPr>
        <p:spPr bwMode="auto">
          <a:xfrm>
            <a:off x="2971800" y="5257800"/>
            <a:ext cx="28003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057400" y="382905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latin typeface="Arial Rounded MT Bold" pitchFamily="34" charset="0"/>
              </a:rPr>
              <a:t>S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4229100" y="542925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 Rounded MT Bold" pitchFamily="34" charset="0"/>
              </a:rPr>
              <a:t>t</a:t>
            </a:r>
          </a:p>
        </p:txBody>
      </p:sp>
      <p:sp>
        <p:nvSpPr>
          <p:cNvPr id="21" name="Line 7"/>
          <p:cNvSpPr>
            <a:spLocks noChangeShapeType="1"/>
          </p:cNvSpPr>
          <p:nvPr/>
        </p:nvSpPr>
        <p:spPr bwMode="auto">
          <a:xfrm flipV="1">
            <a:off x="3232550" y="4045745"/>
            <a:ext cx="334565" cy="929879"/>
          </a:xfrm>
          <a:prstGeom prst="line">
            <a:avLst/>
          </a:prstGeom>
          <a:noFill/>
          <a:ln w="12700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22" name="SMARTPenAnnotation0"/>
          <p:cNvSpPr>
            <a:spLocks/>
          </p:cNvSpPr>
          <p:nvPr/>
        </p:nvSpPr>
        <p:spPr bwMode="auto">
          <a:xfrm>
            <a:off x="3574257" y="3436146"/>
            <a:ext cx="731044" cy="536972"/>
          </a:xfrm>
          <a:custGeom>
            <a:avLst/>
            <a:gdLst>
              <a:gd name="T0" fmla="*/ 6350 w 614"/>
              <a:gd name="T1" fmla="*/ 711200 h 451"/>
              <a:gd name="T2" fmla="*/ 25400 w 614"/>
              <a:gd name="T3" fmla="*/ 671513 h 451"/>
              <a:gd name="T4" fmla="*/ 34925 w 614"/>
              <a:gd name="T5" fmla="*/ 660400 h 451"/>
              <a:gd name="T6" fmla="*/ 42863 w 614"/>
              <a:gd name="T7" fmla="*/ 644525 h 451"/>
              <a:gd name="T8" fmla="*/ 61913 w 614"/>
              <a:gd name="T9" fmla="*/ 600075 h 451"/>
              <a:gd name="T10" fmla="*/ 76200 w 614"/>
              <a:gd name="T11" fmla="*/ 588963 h 451"/>
              <a:gd name="T12" fmla="*/ 84138 w 614"/>
              <a:gd name="T13" fmla="*/ 576263 h 451"/>
              <a:gd name="T14" fmla="*/ 96838 w 614"/>
              <a:gd name="T15" fmla="*/ 549275 h 451"/>
              <a:gd name="T16" fmla="*/ 103188 w 614"/>
              <a:gd name="T17" fmla="*/ 544513 h 451"/>
              <a:gd name="T18" fmla="*/ 109538 w 614"/>
              <a:gd name="T19" fmla="*/ 536575 h 451"/>
              <a:gd name="T20" fmla="*/ 114300 w 614"/>
              <a:gd name="T21" fmla="*/ 530225 h 451"/>
              <a:gd name="T22" fmla="*/ 125413 w 614"/>
              <a:gd name="T23" fmla="*/ 511175 h 451"/>
              <a:gd name="T24" fmla="*/ 157163 w 614"/>
              <a:gd name="T25" fmla="*/ 468313 h 451"/>
              <a:gd name="T26" fmla="*/ 168275 w 614"/>
              <a:gd name="T27" fmla="*/ 444500 h 451"/>
              <a:gd name="T28" fmla="*/ 174625 w 614"/>
              <a:gd name="T29" fmla="*/ 438150 h 451"/>
              <a:gd name="T30" fmla="*/ 187325 w 614"/>
              <a:gd name="T31" fmla="*/ 420688 h 451"/>
              <a:gd name="T32" fmla="*/ 192088 w 614"/>
              <a:gd name="T33" fmla="*/ 411163 h 451"/>
              <a:gd name="T34" fmla="*/ 203200 w 614"/>
              <a:gd name="T35" fmla="*/ 398463 h 451"/>
              <a:gd name="T36" fmla="*/ 211138 w 614"/>
              <a:gd name="T37" fmla="*/ 392113 h 451"/>
              <a:gd name="T38" fmla="*/ 239713 w 614"/>
              <a:gd name="T39" fmla="*/ 357188 h 451"/>
              <a:gd name="T40" fmla="*/ 242888 w 614"/>
              <a:gd name="T41" fmla="*/ 349250 h 451"/>
              <a:gd name="T42" fmla="*/ 260350 w 614"/>
              <a:gd name="T43" fmla="*/ 339725 h 451"/>
              <a:gd name="T44" fmla="*/ 266700 w 614"/>
              <a:gd name="T45" fmla="*/ 333375 h 451"/>
              <a:gd name="T46" fmla="*/ 285750 w 614"/>
              <a:gd name="T47" fmla="*/ 307975 h 451"/>
              <a:gd name="T48" fmla="*/ 292100 w 614"/>
              <a:gd name="T49" fmla="*/ 303213 h 451"/>
              <a:gd name="T50" fmla="*/ 303213 w 614"/>
              <a:gd name="T51" fmla="*/ 285750 h 451"/>
              <a:gd name="T52" fmla="*/ 311150 w 614"/>
              <a:gd name="T53" fmla="*/ 280988 h 451"/>
              <a:gd name="T54" fmla="*/ 317500 w 614"/>
              <a:gd name="T55" fmla="*/ 276225 h 451"/>
              <a:gd name="T56" fmla="*/ 328613 w 614"/>
              <a:gd name="T57" fmla="*/ 260350 h 451"/>
              <a:gd name="T58" fmla="*/ 352425 w 614"/>
              <a:gd name="T59" fmla="*/ 244475 h 451"/>
              <a:gd name="T60" fmla="*/ 358775 w 614"/>
              <a:gd name="T61" fmla="*/ 233363 h 451"/>
              <a:gd name="T62" fmla="*/ 365125 w 614"/>
              <a:gd name="T63" fmla="*/ 227013 h 451"/>
              <a:gd name="T64" fmla="*/ 376238 w 614"/>
              <a:gd name="T65" fmla="*/ 220663 h 451"/>
              <a:gd name="T66" fmla="*/ 388938 w 614"/>
              <a:gd name="T67" fmla="*/ 212725 h 451"/>
              <a:gd name="T68" fmla="*/ 396875 w 614"/>
              <a:gd name="T69" fmla="*/ 201613 h 451"/>
              <a:gd name="T70" fmla="*/ 433388 w 614"/>
              <a:gd name="T71" fmla="*/ 173038 h 451"/>
              <a:gd name="T72" fmla="*/ 444500 w 614"/>
              <a:gd name="T73" fmla="*/ 166688 h 451"/>
              <a:gd name="T74" fmla="*/ 450850 w 614"/>
              <a:gd name="T75" fmla="*/ 161925 h 451"/>
              <a:gd name="T76" fmla="*/ 468313 w 614"/>
              <a:gd name="T77" fmla="*/ 152400 h 451"/>
              <a:gd name="T78" fmla="*/ 487363 w 614"/>
              <a:gd name="T79" fmla="*/ 142875 h 451"/>
              <a:gd name="T80" fmla="*/ 492125 w 614"/>
              <a:gd name="T81" fmla="*/ 134938 h 451"/>
              <a:gd name="T82" fmla="*/ 506413 w 614"/>
              <a:gd name="T83" fmla="*/ 127000 h 451"/>
              <a:gd name="T84" fmla="*/ 523875 w 614"/>
              <a:gd name="T85" fmla="*/ 122238 h 451"/>
              <a:gd name="T86" fmla="*/ 534988 w 614"/>
              <a:gd name="T87" fmla="*/ 115888 h 451"/>
              <a:gd name="T88" fmla="*/ 568325 w 614"/>
              <a:gd name="T89" fmla="*/ 106363 h 451"/>
              <a:gd name="T90" fmla="*/ 622300 w 614"/>
              <a:gd name="T91" fmla="*/ 80963 h 451"/>
              <a:gd name="T92" fmla="*/ 642938 w 614"/>
              <a:gd name="T93" fmla="*/ 71438 h 451"/>
              <a:gd name="T94" fmla="*/ 668338 w 614"/>
              <a:gd name="T95" fmla="*/ 63500 h 451"/>
              <a:gd name="T96" fmla="*/ 709613 w 614"/>
              <a:gd name="T97" fmla="*/ 47625 h 451"/>
              <a:gd name="T98" fmla="*/ 736600 w 614"/>
              <a:gd name="T99" fmla="*/ 39688 h 451"/>
              <a:gd name="T100" fmla="*/ 774700 w 614"/>
              <a:gd name="T101" fmla="*/ 34925 h 451"/>
              <a:gd name="T102" fmla="*/ 833438 w 614"/>
              <a:gd name="T103" fmla="*/ 26988 h 451"/>
              <a:gd name="T104" fmla="*/ 839788 w 614"/>
              <a:gd name="T105" fmla="*/ 20638 h 451"/>
              <a:gd name="T106" fmla="*/ 855663 w 614"/>
              <a:gd name="T107" fmla="*/ 19050 h 451"/>
              <a:gd name="T108" fmla="*/ 873125 w 614"/>
              <a:gd name="T109" fmla="*/ 14288 h 451"/>
              <a:gd name="T110" fmla="*/ 882650 w 614"/>
              <a:gd name="T111" fmla="*/ 7938 h 451"/>
              <a:gd name="T112" fmla="*/ 919163 w 614"/>
              <a:gd name="T113" fmla="*/ 6350 h 451"/>
              <a:gd name="T114" fmla="*/ 927100 w 614"/>
              <a:gd name="T115" fmla="*/ 0 h 451"/>
              <a:gd name="T116" fmla="*/ 935038 w 614"/>
              <a:gd name="T117" fmla="*/ 4763 h 451"/>
              <a:gd name="T118" fmla="*/ 973138 w 614"/>
              <a:gd name="T119" fmla="*/ 7938 h 45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614" h="451">
                <a:moveTo>
                  <a:pt x="0" y="450"/>
                </a:moveTo>
                <a:lnTo>
                  <a:pt x="3" y="450"/>
                </a:lnTo>
                <a:lnTo>
                  <a:pt x="4" y="449"/>
                </a:lnTo>
                <a:lnTo>
                  <a:pt x="4" y="448"/>
                </a:lnTo>
                <a:lnTo>
                  <a:pt x="7" y="442"/>
                </a:lnTo>
                <a:lnTo>
                  <a:pt x="10" y="436"/>
                </a:lnTo>
                <a:lnTo>
                  <a:pt x="14" y="429"/>
                </a:lnTo>
                <a:lnTo>
                  <a:pt x="16" y="423"/>
                </a:lnTo>
                <a:lnTo>
                  <a:pt x="17" y="419"/>
                </a:lnTo>
                <a:lnTo>
                  <a:pt x="17" y="418"/>
                </a:lnTo>
                <a:lnTo>
                  <a:pt x="18" y="417"/>
                </a:lnTo>
                <a:lnTo>
                  <a:pt x="22" y="416"/>
                </a:lnTo>
                <a:lnTo>
                  <a:pt x="22" y="415"/>
                </a:lnTo>
                <a:lnTo>
                  <a:pt x="22" y="413"/>
                </a:lnTo>
                <a:lnTo>
                  <a:pt x="23" y="411"/>
                </a:lnTo>
                <a:lnTo>
                  <a:pt x="27" y="406"/>
                </a:lnTo>
                <a:lnTo>
                  <a:pt x="30" y="403"/>
                </a:lnTo>
                <a:lnTo>
                  <a:pt x="36" y="391"/>
                </a:lnTo>
                <a:lnTo>
                  <a:pt x="38" y="385"/>
                </a:lnTo>
                <a:lnTo>
                  <a:pt x="39" y="378"/>
                </a:lnTo>
                <a:lnTo>
                  <a:pt x="42" y="374"/>
                </a:lnTo>
                <a:lnTo>
                  <a:pt x="44" y="373"/>
                </a:lnTo>
                <a:lnTo>
                  <a:pt x="47" y="372"/>
                </a:lnTo>
                <a:lnTo>
                  <a:pt x="48" y="371"/>
                </a:lnTo>
                <a:lnTo>
                  <a:pt x="49" y="370"/>
                </a:lnTo>
                <a:lnTo>
                  <a:pt x="49" y="368"/>
                </a:lnTo>
                <a:lnTo>
                  <a:pt x="52" y="365"/>
                </a:lnTo>
                <a:lnTo>
                  <a:pt x="53" y="363"/>
                </a:lnTo>
                <a:lnTo>
                  <a:pt x="54" y="361"/>
                </a:lnTo>
                <a:lnTo>
                  <a:pt x="56" y="356"/>
                </a:lnTo>
                <a:lnTo>
                  <a:pt x="60" y="350"/>
                </a:lnTo>
                <a:lnTo>
                  <a:pt x="61" y="346"/>
                </a:lnTo>
                <a:lnTo>
                  <a:pt x="62" y="345"/>
                </a:lnTo>
                <a:lnTo>
                  <a:pt x="63" y="344"/>
                </a:lnTo>
                <a:lnTo>
                  <a:pt x="64" y="344"/>
                </a:lnTo>
                <a:lnTo>
                  <a:pt x="65" y="343"/>
                </a:lnTo>
                <a:lnTo>
                  <a:pt x="66" y="342"/>
                </a:lnTo>
                <a:lnTo>
                  <a:pt x="67" y="340"/>
                </a:lnTo>
                <a:lnTo>
                  <a:pt x="67" y="339"/>
                </a:lnTo>
                <a:lnTo>
                  <a:pt x="69" y="338"/>
                </a:lnTo>
                <a:lnTo>
                  <a:pt x="70" y="338"/>
                </a:lnTo>
                <a:lnTo>
                  <a:pt x="71" y="337"/>
                </a:lnTo>
                <a:lnTo>
                  <a:pt x="72" y="336"/>
                </a:lnTo>
                <a:lnTo>
                  <a:pt x="72" y="334"/>
                </a:lnTo>
                <a:lnTo>
                  <a:pt x="74" y="331"/>
                </a:lnTo>
                <a:lnTo>
                  <a:pt x="76" y="329"/>
                </a:lnTo>
                <a:lnTo>
                  <a:pt x="77" y="328"/>
                </a:lnTo>
                <a:lnTo>
                  <a:pt x="79" y="322"/>
                </a:lnTo>
                <a:lnTo>
                  <a:pt x="82" y="316"/>
                </a:lnTo>
                <a:lnTo>
                  <a:pt x="83" y="313"/>
                </a:lnTo>
                <a:lnTo>
                  <a:pt x="93" y="301"/>
                </a:lnTo>
                <a:lnTo>
                  <a:pt x="99" y="295"/>
                </a:lnTo>
                <a:lnTo>
                  <a:pt x="100" y="293"/>
                </a:lnTo>
                <a:lnTo>
                  <a:pt x="101" y="288"/>
                </a:lnTo>
                <a:lnTo>
                  <a:pt x="106" y="282"/>
                </a:lnTo>
                <a:lnTo>
                  <a:pt x="106" y="280"/>
                </a:lnTo>
                <a:lnTo>
                  <a:pt x="106" y="278"/>
                </a:lnTo>
                <a:lnTo>
                  <a:pt x="107" y="277"/>
                </a:lnTo>
                <a:lnTo>
                  <a:pt x="108" y="277"/>
                </a:lnTo>
                <a:lnTo>
                  <a:pt x="110" y="276"/>
                </a:lnTo>
                <a:lnTo>
                  <a:pt x="113" y="274"/>
                </a:lnTo>
                <a:lnTo>
                  <a:pt x="115" y="273"/>
                </a:lnTo>
                <a:lnTo>
                  <a:pt x="116" y="271"/>
                </a:lnTo>
                <a:lnTo>
                  <a:pt x="118" y="265"/>
                </a:lnTo>
                <a:lnTo>
                  <a:pt x="118" y="261"/>
                </a:lnTo>
                <a:lnTo>
                  <a:pt x="119" y="260"/>
                </a:lnTo>
                <a:lnTo>
                  <a:pt x="120" y="260"/>
                </a:lnTo>
                <a:lnTo>
                  <a:pt x="121" y="259"/>
                </a:lnTo>
                <a:lnTo>
                  <a:pt x="124" y="257"/>
                </a:lnTo>
                <a:lnTo>
                  <a:pt x="126" y="256"/>
                </a:lnTo>
                <a:lnTo>
                  <a:pt x="127" y="254"/>
                </a:lnTo>
                <a:lnTo>
                  <a:pt x="128" y="251"/>
                </a:lnTo>
                <a:lnTo>
                  <a:pt x="129" y="249"/>
                </a:lnTo>
                <a:lnTo>
                  <a:pt x="130" y="249"/>
                </a:lnTo>
                <a:lnTo>
                  <a:pt x="132" y="248"/>
                </a:lnTo>
                <a:lnTo>
                  <a:pt x="133" y="247"/>
                </a:lnTo>
                <a:lnTo>
                  <a:pt x="134" y="246"/>
                </a:lnTo>
                <a:lnTo>
                  <a:pt x="135" y="242"/>
                </a:lnTo>
                <a:lnTo>
                  <a:pt x="148" y="229"/>
                </a:lnTo>
                <a:lnTo>
                  <a:pt x="151" y="225"/>
                </a:lnTo>
                <a:lnTo>
                  <a:pt x="151" y="223"/>
                </a:lnTo>
                <a:lnTo>
                  <a:pt x="152" y="222"/>
                </a:lnTo>
                <a:lnTo>
                  <a:pt x="152" y="221"/>
                </a:lnTo>
                <a:lnTo>
                  <a:pt x="153" y="220"/>
                </a:lnTo>
                <a:lnTo>
                  <a:pt x="155" y="220"/>
                </a:lnTo>
                <a:lnTo>
                  <a:pt x="158" y="218"/>
                </a:lnTo>
                <a:lnTo>
                  <a:pt x="162" y="214"/>
                </a:lnTo>
                <a:lnTo>
                  <a:pt x="164" y="214"/>
                </a:lnTo>
                <a:lnTo>
                  <a:pt x="166" y="214"/>
                </a:lnTo>
                <a:lnTo>
                  <a:pt x="167" y="213"/>
                </a:lnTo>
                <a:lnTo>
                  <a:pt x="167" y="212"/>
                </a:lnTo>
                <a:lnTo>
                  <a:pt x="168" y="210"/>
                </a:lnTo>
                <a:lnTo>
                  <a:pt x="170" y="207"/>
                </a:lnTo>
                <a:lnTo>
                  <a:pt x="179" y="198"/>
                </a:lnTo>
                <a:lnTo>
                  <a:pt x="179" y="197"/>
                </a:lnTo>
                <a:lnTo>
                  <a:pt x="180" y="194"/>
                </a:lnTo>
                <a:lnTo>
                  <a:pt x="180" y="193"/>
                </a:lnTo>
                <a:lnTo>
                  <a:pt x="181" y="192"/>
                </a:lnTo>
                <a:lnTo>
                  <a:pt x="183" y="192"/>
                </a:lnTo>
                <a:lnTo>
                  <a:pt x="184" y="191"/>
                </a:lnTo>
                <a:lnTo>
                  <a:pt x="184" y="190"/>
                </a:lnTo>
                <a:lnTo>
                  <a:pt x="185" y="186"/>
                </a:lnTo>
                <a:lnTo>
                  <a:pt x="190" y="180"/>
                </a:lnTo>
                <a:lnTo>
                  <a:pt x="191" y="180"/>
                </a:lnTo>
                <a:lnTo>
                  <a:pt x="194" y="180"/>
                </a:lnTo>
                <a:lnTo>
                  <a:pt x="195" y="179"/>
                </a:lnTo>
                <a:lnTo>
                  <a:pt x="195" y="178"/>
                </a:lnTo>
                <a:lnTo>
                  <a:pt x="196" y="177"/>
                </a:lnTo>
                <a:lnTo>
                  <a:pt x="197" y="176"/>
                </a:lnTo>
                <a:lnTo>
                  <a:pt x="198" y="175"/>
                </a:lnTo>
                <a:lnTo>
                  <a:pt x="199" y="175"/>
                </a:lnTo>
                <a:lnTo>
                  <a:pt x="200" y="174"/>
                </a:lnTo>
                <a:lnTo>
                  <a:pt x="201" y="173"/>
                </a:lnTo>
                <a:lnTo>
                  <a:pt x="202" y="171"/>
                </a:lnTo>
                <a:lnTo>
                  <a:pt x="204" y="168"/>
                </a:lnTo>
                <a:lnTo>
                  <a:pt x="207" y="164"/>
                </a:lnTo>
                <a:lnTo>
                  <a:pt x="208" y="163"/>
                </a:lnTo>
                <a:lnTo>
                  <a:pt x="213" y="163"/>
                </a:lnTo>
                <a:lnTo>
                  <a:pt x="218" y="158"/>
                </a:lnTo>
                <a:lnTo>
                  <a:pt x="222" y="154"/>
                </a:lnTo>
                <a:lnTo>
                  <a:pt x="223" y="153"/>
                </a:lnTo>
                <a:lnTo>
                  <a:pt x="224" y="149"/>
                </a:lnTo>
                <a:lnTo>
                  <a:pt x="225" y="148"/>
                </a:lnTo>
                <a:lnTo>
                  <a:pt x="226" y="147"/>
                </a:lnTo>
                <a:lnTo>
                  <a:pt x="228" y="147"/>
                </a:lnTo>
                <a:lnTo>
                  <a:pt x="229" y="146"/>
                </a:lnTo>
                <a:lnTo>
                  <a:pt x="229" y="145"/>
                </a:lnTo>
                <a:lnTo>
                  <a:pt x="230" y="143"/>
                </a:lnTo>
                <a:lnTo>
                  <a:pt x="231" y="142"/>
                </a:lnTo>
                <a:lnTo>
                  <a:pt x="232" y="142"/>
                </a:lnTo>
                <a:lnTo>
                  <a:pt x="233" y="141"/>
                </a:lnTo>
                <a:lnTo>
                  <a:pt x="237" y="139"/>
                </a:lnTo>
                <a:lnTo>
                  <a:pt x="241" y="135"/>
                </a:lnTo>
                <a:lnTo>
                  <a:pt x="243" y="135"/>
                </a:lnTo>
                <a:lnTo>
                  <a:pt x="244" y="135"/>
                </a:lnTo>
                <a:lnTo>
                  <a:pt x="245" y="134"/>
                </a:lnTo>
                <a:lnTo>
                  <a:pt x="246" y="133"/>
                </a:lnTo>
                <a:lnTo>
                  <a:pt x="247" y="132"/>
                </a:lnTo>
                <a:lnTo>
                  <a:pt x="249" y="129"/>
                </a:lnTo>
                <a:lnTo>
                  <a:pt x="250" y="127"/>
                </a:lnTo>
                <a:lnTo>
                  <a:pt x="252" y="126"/>
                </a:lnTo>
                <a:lnTo>
                  <a:pt x="258" y="124"/>
                </a:lnTo>
                <a:lnTo>
                  <a:pt x="271" y="111"/>
                </a:lnTo>
                <a:lnTo>
                  <a:pt x="273" y="109"/>
                </a:lnTo>
                <a:lnTo>
                  <a:pt x="274" y="108"/>
                </a:lnTo>
                <a:lnTo>
                  <a:pt x="278" y="107"/>
                </a:lnTo>
                <a:lnTo>
                  <a:pt x="279" y="106"/>
                </a:lnTo>
                <a:lnTo>
                  <a:pt x="280" y="105"/>
                </a:lnTo>
                <a:lnTo>
                  <a:pt x="280" y="104"/>
                </a:lnTo>
                <a:lnTo>
                  <a:pt x="281" y="103"/>
                </a:lnTo>
                <a:lnTo>
                  <a:pt x="282" y="102"/>
                </a:lnTo>
                <a:lnTo>
                  <a:pt x="284" y="102"/>
                </a:lnTo>
                <a:lnTo>
                  <a:pt x="287" y="100"/>
                </a:lnTo>
                <a:lnTo>
                  <a:pt x="291" y="96"/>
                </a:lnTo>
                <a:lnTo>
                  <a:pt x="294" y="96"/>
                </a:lnTo>
                <a:lnTo>
                  <a:pt x="295" y="96"/>
                </a:lnTo>
                <a:lnTo>
                  <a:pt x="297" y="95"/>
                </a:lnTo>
                <a:lnTo>
                  <a:pt x="302" y="91"/>
                </a:lnTo>
                <a:lnTo>
                  <a:pt x="306" y="90"/>
                </a:lnTo>
                <a:lnTo>
                  <a:pt x="307" y="90"/>
                </a:lnTo>
                <a:lnTo>
                  <a:pt x="308" y="88"/>
                </a:lnTo>
                <a:lnTo>
                  <a:pt x="308" y="87"/>
                </a:lnTo>
                <a:lnTo>
                  <a:pt x="309" y="86"/>
                </a:lnTo>
                <a:lnTo>
                  <a:pt x="310" y="85"/>
                </a:lnTo>
                <a:lnTo>
                  <a:pt x="312" y="85"/>
                </a:lnTo>
                <a:lnTo>
                  <a:pt x="315" y="83"/>
                </a:lnTo>
                <a:lnTo>
                  <a:pt x="317" y="81"/>
                </a:lnTo>
                <a:lnTo>
                  <a:pt x="319" y="80"/>
                </a:lnTo>
                <a:lnTo>
                  <a:pt x="325" y="79"/>
                </a:lnTo>
                <a:lnTo>
                  <a:pt x="329" y="78"/>
                </a:lnTo>
                <a:lnTo>
                  <a:pt x="330" y="78"/>
                </a:lnTo>
                <a:lnTo>
                  <a:pt x="330" y="77"/>
                </a:lnTo>
                <a:lnTo>
                  <a:pt x="331" y="75"/>
                </a:lnTo>
                <a:lnTo>
                  <a:pt x="332" y="75"/>
                </a:lnTo>
                <a:lnTo>
                  <a:pt x="333" y="74"/>
                </a:lnTo>
                <a:lnTo>
                  <a:pt x="337" y="73"/>
                </a:lnTo>
                <a:lnTo>
                  <a:pt x="342" y="69"/>
                </a:lnTo>
                <a:lnTo>
                  <a:pt x="345" y="68"/>
                </a:lnTo>
                <a:lnTo>
                  <a:pt x="356" y="67"/>
                </a:lnTo>
                <a:lnTo>
                  <a:pt x="358" y="67"/>
                </a:lnTo>
                <a:lnTo>
                  <a:pt x="364" y="63"/>
                </a:lnTo>
                <a:lnTo>
                  <a:pt x="377" y="59"/>
                </a:lnTo>
                <a:lnTo>
                  <a:pt x="386" y="53"/>
                </a:lnTo>
                <a:lnTo>
                  <a:pt x="392" y="51"/>
                </a:lnTo>
                <a:lnTo>
                  <a:pt x="401" y="50"/>
                </a:lnTo>
                <a:lnTo>
                  <a:pt x="403" y="50"/>
                </a:lnTo>
                <a:lnTo>
                  <a:pt x="403" y="49"/>
                </a:lnTo>
                <a:lnTo>
                  <a:pt x="405" y="45"/>
                </a:lnTo>
                <a:lnTo>
                  <a:pt x="413" y="45"/>
                </a:lnTo>
                <a:lnTo>
                  <a:pt x="414" y="44"/>
                </a:lnTo>
                <a:lnTo>
                  <a:pt x="421" y="40"/>
                </a:lnTo>
                <a:lnTo>
                  <a:pt x="423" y="39"/>
                </a:lnTo>
                <a:lnTo>
                  <a:pt x="424" y="39"/>
                </a:lnTo>
                <a:lnTo>
                  <a:pt x="439" y="33"/>
                </a:lnTo>
                <a:lnTo>
                  <a:pt x="447" y="30"/>
                </a:lnTo>
                <a:lnTo>
                  <a:pt x="453" y="28"/>
                </a:lnTo>
                <a:lnTo>
                  <a:pt x="460" y="28"/>
                </a:lnTo>
                <a:lnTo>
                  <a:pt x="462" y="26"/>
                </a:lnTo>
                <a:lnTo>
                  <a:pt x="464" y="25"/>
                </a:lnTo>
                <a:lnTo>
                  <a:pt x="465" y="24"/>
                </a:lnTo>
                <a:lnTo>
                  <a:pt x="469" y="23"/>
                </a:lnTo>
                <a:lnTo>
                  <a:pt x="485" y="22"/>
                </a:lnTo>
                <a:lnTo>
                  <a:pt x="488" y="22"/>
                </a:lnTo>
                <a:lnTo>
                  <a:pt x="495" y="20"/>
                </a:lnTo>
                <a:lnTo>
                  <a:pt x="505" y="18"/>
                </a:lnTo>
                <a:lnTo>
                  <a:pt x="516" y="17"/>
                </a:lnTo>
                <a:lnTo>
                  <a:pt x="525" y="17"/>
                </a:lnTo>
                <a:lnTo>
                  <a:pt x="526" y="16"/>
                </a:lnTo>
                <a:lnTo>
                  <a:pt x="527" y="15"/>
                </a:lnTo>
                <a:lnTo>
                  <a:pt x="528" y="14"/>
                </a:lnTo>
                <a:lnTo>
                  <a:pt x="529" y="13"/>
                </a:lnTo>
                <a:lnTo>
                  <a:pt x="530" y="14"/>
                </a:lnTo>
                <a:lnTo>
                  <a:pt x="533" y="16"/>
                </a:lnTo>
                <a:lnTo>
                  <a:pt x="534" y="16"/>
                </a:lnTo>
                <a:lnTo>
                  <a:pt x="539" y="12"/>
                </a:lnTo>
                <a:lnTo>
                  <a:pt x="541" y="11"/>
                </a:lnTo>
                <a:lnTo>
                  <a:pt x="548" y="11"/>
                </a:lnTo>
                <a:lnTo>
                  <a:pt x="549" y="10"/>
                </a:lnTo>
                <a:lnTo>
                  <a:pt x="550" y="9"/>
                </a:lnTo>
                <a:lnTo>
                  <a:pt x="550" y="8"/>
                </a:lnTo>
                <a:lnTo>
                  <a:pt x="551" y="7"/>
                </a:lnTo>
                <a:lnTo>
                  <a:pt x="552" y="6"/>
                </a:lnTo>
                <a:lnTo>
                  <a:pt x="556" y="5"/>
                </a:lnTo>
                <a:lnTo>
                  <a:pt x="574" y="5"/>
                </a:lnTo>
                <a:lnTo>
                  <a:pt x="578" y="5"/>
                </a:lnTo>
                <a:lnTo>
                  <a:pt x="579" y="4"/>
                </a:lnTo>
                <a:lnTo>
                  <a:pt x="579" y="2"/>
                </a:lnTo>
                <a:lnTo>
                  <a:pt x="580" y="1"/>
                </a:lnTo>
                <a:lnTo>
                  <a:pt x="581" y="1"/>
                </a:lnTo>
                <a:lnTo>
                  <a:pt x="584" y="0"/>
                </a:lnTo>
                <a:lnTo>
                  <a:pt x="587" y="0"/>
                </a:lnTo>
                <a:lnTo>
                  <a:pt x="588" y="0"/>
                </a:lnTo>
                <a:lnTo>
                  <a:pt x="589" y="1"/>
                </a:lnTo>
                <a:lnTo>
                  <a:pt x="589" y="3"/>
                </a:lnTo>
                <a:lnTo>
                  <a:pt x="590" y="4"/>
                </a:lnTo>
                <a:lnTo>
                  <a:pt x="592" y="4"/>
                </a:lnTo>
                <a:lnTo>
                  <a:pt x="596" y="5"/>
                </a:lnTo>
                <a:lnTo>
                  <a:pt x="613" y="5"/>
                </a:lnTo>
              </a:path>
            </a:pathLst>
          </a:custGeom>
          <a:noFill/>
          <a:ln w="101600" cap="flat">
            <a:solidFill>
              <a:srgbClr val="800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>
            <a:off x="4337448" y="3447596"/>
            <a:ext cx="851297" cy="0"/>
          </a:xfrm>
          <a:prstGeom prst="line">
            <a:avLst/>
          </a:prstGeom>
          <a:noFill/>
          <a:ln w="12700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594553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249215"/>
            <a:ext cx="7886700" cy="762619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Find the acceleration/slope for A 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6892" y="1825624"/>
            <a:ext cx="4153586" cy="495845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056174" y="2240923"/>
            <a:ext cx="399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26157" y="4012462"/>
            <a:ext cx="399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81837" y="2192172"/>
                <a:ext cx="4033513" cy="2596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lphaU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𝑅𝑖𝑠𝑒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3366FF"/>
                            </a:solidFill>
                            <a:latin typeface="Cambria Math" panose="02040503050406030204" pitchFamily="18" charset="0"/>
                          </a:rPr>
                          <m:t>𝑅𝑢𝑛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2800" baseline="-250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2800" baseline="-250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 smtClean="0">
                            <a:solidFill>
                              <a:srgbClr val="3366FF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800" baseline="-25000">
                            <a:solidFill>
                              <a:srgbClr val="3366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>
                            <a:solidFill>
                              <a:srgbClr val="3366FF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3366FF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800" baseline="-25000">
                            <a:solidFill>
                              <a:srgbClr val="3366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2800" dirty="0">
                    <a:latin typeface="Arial Black" panose="020B0A04020102020204" pitchFamily="34" charset="0"/>
                  </a:rPr>
                  <a:t> = </a:t>
                </a:r>
              </a:p>
              <a:p>
                <a:endParaRPr lang="en-US" sz="2800" i="1" dirty="0">
                  <a:latin typeface="Cambria Math" panose="02040503050406030204" pitchFamily="18" charset="0"/>
                </a:endParaRPr>
              </a:p>
              <a:p>
                <a:endParaRPr lang="en-US" sz="2800" dirty="0"/>
              </a:p>
              <a:p>
                <a:endParaRPr lang="en-US" sz="1000" dirty="0"/>
              </a:p>
              <a:p>
                <a:r>
                  <a:rPr lang="en-US" sz="2800" dirty="0"/>
                  <a:t> </a:t>
                </a:r>
              </a:p>
              <a:p>
                <a:r>
                  <a:rPr lang="en-US" sz="2800" dirty="0"/>
                  <a:t>            </a:t>
                </a:r>
                <a:endParaRPr lang="en-US" sz="2800" dirty="0">
                  <a:latin typeface="Arial Black" panose="020B0A04020102020204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1837" y="2192172"/>
                <a:ext cx="4033513" cy="2596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 flipV="1">
            <a:off x="2595304" y="2033761"/>
            <a:ext cx="32193" cy="405794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428348" y="6091707"/>
            <a:ext cx="1157196" cy="0"/>
          </a:xfrm>
          <a:prstGeom prst="line">
            <a:avLst/>
          </a:prstGeom>
          <a:ln w="762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44920" y="1735471"/>
            <a:ext cx="843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Y</a:t>
            </a:r>
            <a:r>
              <a:rPr lang="en-US" baseline="-25000" dirty="0">
                <a:solidFill>
                  <a:srgbClr val="FF0000"/>
                </a:solidFill>
                <a:latin typeface="Arial Black" panose="020B0A04020102020204" pitchFamily="34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 =</a:t>
            </a:r>
            <a:endParaRPr lang="en-US" baseline="-25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95304" y="5841364"/>
            <a:ext cx="695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Y</a:t>
            </a:r>
            <a:r>
              <a:rPr lang="en-US" baseline="-25000" dirty="0">
                <a:solidFill>
                  <a:srgbClr val="FF0000"/>
                </a:solidFill>
                <a:latin typeface="Arial Black" panose="020B0A04020102020204" pitchFamily="34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 =</a:t>
            </a:r>
            <a:endParaRPr lang="en-US" baseline="-25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71652" y="5519544"/>
            <a:ext cx="759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Arial Black" panose="020B0A04020102020204" pitchFamily="34" charset="0"/>
              </a:rPr>
              <a:t>X</a:t>
            </a:r>
            <a:r>
              <a:rPr lang="en-US" baseline="-25000" dirty="0">
                <a:solidFill>
                  <a:srgbClr val="3366FF"/>
                </a:solidFill>
                <a:latin typeface="Arial Black" panose="020B0A04020102020204" pitchFamily="34" charset="0"/>
              </a:rPr>
              <a:t>2</a:t>
            </a:r>
            <a:r>
              <a:rPr lang="en-US" dirty="0">
                <a:solidFill>
                  <a:srgbClr val="3366FF"/>
                </a:solidFill>
                <a:latin typeface="Arial Black" panose="020B0A04020102020204" pitchFamily="34" charset="0"/>
              </a:rPr>
              <a:t> = </a:t>
            </a:r>
            <a:endParaRPr lang="en-US" baseline="-25000" dirty="0">
              <a:solidFill>
                <a:srgbClr val="3366FF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3938" y="6312720"/>
            <a:ext cx="784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Arial Black" panose="020B0A04020102020204" pitchFamily="34" charset="0"/>
              </a:rPr>
              <a:t>X</a:t>
            </a:r>
            <a:r>
              <a:rPr lang="en-US" baseline="-25000" dirty="0">
                <a:solidFill>
                  <a:srgbClr val="3366FF"/>
                </a:solidFill>
                <a:latin typeface="Arial Black" panose="020B0A04020102020204" pitchFamily="34" charset="0"/>
              </a:rPr>
              <a:t>1</a:t>
            </a:r>
            <a:r>
              <a:rPr lang="en-US" dirty="0">
                <a:solidFill>
                  <a:srgbClr val="3366FF"/>
                </a:solidFill>
                <a:latin typeface="Arial Black" panose="020B0A04020102020204" pitchFamily="34" charset="0"/>
              </a:rPr>
              <a:t> = </a:t>
            </a:r>
            <a:endParaRPr lang="en-US" baseline="-25000" dirty="0">
              <a:solidFill>
                <a:srgbClr val="3366FF"/>
              </a:solidFill>
              <a:latin typeface="Arial Black" panose="020B0A040201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09441" y="1733327"/>
            <a:ext cx="1654131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2400m/min</a:t>
            </a:r>
            <a:endParaRPr lang="en-US" baseline="-25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49245" y="5838144"/>
            <a:ext cx="1169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0m/min</a:t>
            </a:r>
            <a:endParaRPr lang="en-US" baseline="-25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32036" y="5508534"/>
            <a:ext cx="985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Arial Black" panose="020B0A04020102020204" pitchFamily="34" charset="0"/>
              </a:rPr>
              <a:t>15min</a:t>
            </a:r>
            <a:endParaRPr lang="en-US" baseline="-25000" dirty="0">
              <a:solidFill>
                <a:srgbClr val="3366FF"/>
              </a:solidFill>
              <a:latin typeface="Arial Black" panose="020B0A040201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89039" y="6307150"/>
            <a:ext cx="811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Arial Black" panose="020B0A04020102020204" pitchFamily="34" charset="0"/>
              </a:rPr>
              <a:t>0min</a:t>
            </a:r>
            <a:endParaRPr lang="en-US" baseline="-25000" dirty="0">
              <a:solidFill>
                <a:srgbClr val="3366FF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4" name="Straight Connector 3"/>
          <p:cNvCxnSpPr>
            <a:cxnSpLocks/>
          </p:cNvCxnSpPr>
          <p:nvPr/>
        </p:nvCxnSpPr>
        <p:spPr>
          <a:xfrm>
            <a:off x="4972441" y="3515932"/>
            <a:ext cx="256017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905848" y="3146600"/>
            <a:ext cx="1873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2400m/min -</a:t>
            </a:r>
            <a:endParaRPr lang="en-US" baseline="-25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75999" y="3146600"/>
            <a:ext cx="1090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0m/min</a:t>
            </a:r>
            <a:endParaRPr lang="en-US" baseline="-25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77911" y="3601070"/>
            <a:ext cx="1119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Arial Black" panose="020B0A04020102020204" pitchFamily="34" charset="0"/>
              </a:rPr>
              <a:t>15min -</a:t>
            </a:r>
            <a:endParaRPr lang="en-US" baseline="-25000" dirty="0">
              <a:solidFill>
                <a:srgbClr val="3366FF"/>
              </a:solidFill>
              <a:latin typeface="Arial Black" panose="020B0A040201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02583" y="3601070"/>
            <a:ext cx="985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Arial Black" panose="020B0A04020102020204" pitchFamily="34" charset="0"/>
              </a:rPr>
              <a:t>0min</a:t>
            </a:r>
            <a:endParaRPr lang="en-US" baseline="-25000" dirty="0">
              <a:solidFill>
                <a:srgbClr val="3366FF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30" name="Straight Connector 29"/>
          <p:cNvCxnSpPr>
            <a:cxnSpLocks/>
          </p:cNvCxnSpPr>
          <p:nvPr/>
        </p:nvCxnSpPr>
        <p:spPr>
          <a:xfrm flipV="1">
            <a:off x="4829571" y="4477469"/>
            <a:ext cx="1284611" cy="57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751804" y="4120183"/>
            <a:ext cx="1623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2400m/min </a:t>
            </a:r>
            <a:endParaRPr lang="en-US" baseline="-25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4257" y="4495771"/>
            <a:ext cx="985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Arial Black" panose="020B0A04020102020204" pitchFamily="34" charset="0"/>
              </a:rPr>
              <a:t>15min</a:t>
            </a:r>
            <a:endParaRPr lang="en-US" baseline="-25000" dirty="0">
              <a:solidFill>
                <a:srgbClr val="3366FF"/>
              </a:solidFill>
              <a:latin typeface="Arial Black" panose="020B0A040201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249886" y="4215859"/>
            <a:ext cx="3004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 Black" panose="020B0A04020102020204" pitchFamily="34" charset="0"/>
              </a:rPr>
              <a:t>=</a:t>
            </a:r>
            <a:r>
              <a:rPr lang="en-US" sz="2400" dirty="0"/>
              <a:t> </a:t>
            </a:r>
            <a:r>
              <a:rPr lang="en-US" sz="2400" dirty="0">
                <a:latin typeface="Arial Black" panose="020B0A04020102020204" pitchFamily="34" charset="0"/>
              </a:rPr>
              <a:t>160m/min/min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7532614" y="3219719"/>
            <a:ext cx="411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 Black" panose="020B0A04020102020204" pitchFamily="34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74571D9-B56B-4BA7-9177-9DC990DF03C4}"/>
                  </a:ext>
                </a:extLst>
              </p:cNvPr>
              <p:cNvSpPr txBox="1"/>
              <p:nvPr/>
            </p:nvSpPr>
            <p:spPr>
              <a:xfrm>
                <a:off x="1428348" y="1083226"/>
                <a:ext cx="6414886" cy="7243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Slope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rise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run</m:t>
                        </m:r>
                      </m:den>
                    </m:f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speed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time</m:t>
                        </m:r>
                      </m:den>
                    </m:f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2800" b="0" i="0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2800" b="0" i="0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800" b="0" i="0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800" b="0" i="0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2800" dirty="0"/>
                  <a:t>  = acceleration</a:t>
                </a: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74571D9-B56B-4BA7-9177-9DC990DF03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348" y="1083226"/>
                <a:ext cx="6414886" cy="724365"/>
              </a:xfrm>
              <a:prstGeom prst="rect">
                <a:avLst/>
              </a:prstGeom>
              <a:blipFill>
                <a:blip r:embed="rId4"/>
                <a:stretch>
                  <a:fillRect l="-1899" b="-10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17264E1B-0624-453C-89E1-521CFE89DEB5}"/>
              </a:ext>
            </a:extLst>
          </p:cNvPr>
          <p:cNvSpPr txBox="1"/>
          <p:nvPr/>
        </p:nvSpPr>
        <p:spPr>
          <a:xfrm rot="16200000">
            <a:off x="-340489" y="3827796"/>
            <a:ext cx="19347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Speed m/min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4DEAEAC-36B5-4B52-8438-C98237C1DC19}"/>
              </a:ext>
            </a:extLst>
          </p:cNvPr>
          <p:cNvCxnSpPr>
            <a:cxnSpLocks/>
          </p:cNvCxnSpPr>
          <p:nvPr/>
        </p:nvCxnSpPr>
        <p:spPr>
          <a:xfrm flipV="1">
            <a:off x="1396816" y="2033761"/>
            <a:ext cx="1188728" cy="4057947"/>
          </a:xfrm>
          <a:prstGeom prst="line">
            <a:avLst/>
          </a:prstGeom>
          <a:ln w="476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8685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8" grpId="0"/>
      <p:bldP spid="19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4" grpId="0"/>
      <p:bldP spid="35" grpId="0"/>
      <p:bldP spid="36" grpId="0"/>
      <p:bldP spid="4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249215"/>
            <a:ext cx="7886700" cy="762619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Find the acceleration/slope for B 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6892" y="1825624"/>
            <a:ext cx="4153586" cy="495845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65171" y="2240923"/>
            <a:ext cx="399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22507" y="4383522"/>
            <a:ext cx="399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81837" y="2192172"/>
                <a:ext cx="4033513" cy="2596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B)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𝑅𝑖𝑠𝑒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3366FF"/>
                            </a:solidFill>
                            <a:latin typeface="Cambria Math" panose="02040503050406030204" pitchFamily="18" charset="0"/>
                          </a:rPr>
                          <m:t>𝑅𝑢𝑛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2800" baseline="-250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2800" baseline="-250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 smtClean="0">
                            <a:solidFill>
                              <a:srgbClr val="3366FF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800" baseline="-25000">
                            <a:solidFill>
                              <a:srgbClr val="3366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>
                            <a:solidFill>
                              <a:srgbClr val="3366FF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3366FF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800" baseline="-25000">
                            <a:solidFill>
                              <a:srgbClr val="3366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2800" dirty="0">
                    <a:latin typeface="Arial Black" panose="020B0A04020102020204" pitchFamily="34" charset="0"/>
                  </a:rPr>
                  <a:t> = </a:t>
                </a:r>
              </a:p>
              <a:p>
                <a:endParaRPr lang="en-US" sz="2800" i="1" dirty="0">
                  <a:latin typeface="Cambria Math" panose="02040503050406030204" pitchFamily="18" charset="0"/>
                </a:endParaRPr>
              </a:p>
              <a:p>
                <a:endParaRPr lang="en-US" sz="2800" dirty="0"/>
              </a:p>
              <a:p>
                <a:endParaRPr lang="en-US" sz="1000" dirty="0"/>
              </a:p>
              <a:p>
                <a:r>
                  <a:rPr lang="en-US" sz="2800" dirty="0"/>
                  <a:t> </a:t>
                </a:r>
              </a:p>
              <a:p>
                <a:r>
                  <a:rPr lang="en-US" sz="2800" dirty="0"/>
                  <a:t>            </a:t>
                </a:r>
                <a:endParaRPr lang="en-US" sz="2800" dirty="0">
                  <a:latin typeface="Arial Black" panose="020B0A04020102020204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1837" y="2192172"/>
                <a:ext cx="4033513" cy="2596545"/>
              </a:xfrm>
              <a:prstGeom prst="rect">
                <a:avLst/>
              </a:prstGeom>
              <a:blipFill>
                <a:blip r:embed="rId3"/>
                <a:stretch>
                  <a:fillRect l="-30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>
            <a:cxnSpLocks/>
          </p:cNvCxnSpPr>
          <p:nvPr/>
        </p:nvCxnSpPr>
        <p:spPr>
          <a:xfrm flipV="1">
            <a:off x="3015148" y="5432591"/>
            <a:ext cx="0" cy="67853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404320" y="6123185"/>
            <a:ext cx="1615770" cy="0"/>
          </a:xfrm>
          <a:prstGeom prst="line">
            <a:avLst/>
          </a:prstGeom>
          <a:ln w="762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295880" y="5245262"/>
            <a:ext cx="1206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Y</a:t>
            </a:r>
            <a:r>
              <a:rPr lang="en-US" baseline="-25000" dirty="0">
                <a:solidFill>
                  <a:srgbClr val="FF0000"/>
                </a:solidFill>
                <a:latin typeface="Arial Black" panose="020B0A04020102020204" pitchFamily="34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 =</a:t>
            </a:r>
            <a:endParaRPr lang="en-US" baseline="-25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70074" y="5822610"/>
            <a:ext cx="695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Y</a:t>
            </a:r>
            <a:r>
              <a:rPr lang="en-US" baseline="-25000" dirty="0">
                <a:solidFill>
                  <a:srgbClr val="FF0000"/>
                </a:solidFill>
                <a:latin typeface="Arial Black" panose="020B0A04020102020204" pitchFamily="34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 =</a:t>
            </a:r>
            <a:endParaRPr lang="en-US" baseline="-25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41790" y="6278488"/>
            <a:ext cx="759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Arial Black" panose="020B0A04020102020204" pitchFamily="34" charset="0"/>
              </a:rPr>
              <a:t>X</a:t>
            </a:r>
            <a:r>
              <a:rPr lang="en-US" baseline="-25000" dirty="0">
                <a:solidFill>
                  <a:srgbClr val="3366FF"/>
                </a:solidFill>
                <a:latin typeface="Arial Black" panose="020B0A04020102020204" pitchFamily="34" charset="0"/>
              </a:rPr>
              <a:t>2</a:t>
            </a:r>
            <a:r>
              <a:rPr lang="en-US" dirty="0">
                <a:solidFill>
                  <a:srgbClr val="3366FF"/>
                </a:solidFill>
                <a:latin typeface="Arial Black" panose="020B0A04020102020204" pitchFamily="34" charset="0"/>
              </a:rPr>
              <a:t> = </a:t>
            </a:r>
            <a:endParaRPr lang="en-US" baseline="-25000" dirty="0">
              <a:solidFill>
                <a:srgbClr val="3366FF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04274" y="6165452"/>
            <a:ext cx="784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Arial Black" panose="020B0A04020102020204" pitchFamily="34" charset="0"/>
              </a:rPr>
              <a:t>X</a:t>
            </a:r>
            <a:r>
              <a:rPr lang="en-US" baseline="-25000" dirty="0">
                <a:solidFill>
                  <a:srgbClr val="3366FF"/>
                </a:solidFill>
                <a:latin typeface="Arial Black" panose="020B0A04020102020204" pitchFamily="34" charset="0"/>
              </a:rPr>
              <a:t>1</a:t>
            </a:r>
            <a:r>
              <a:rPr lang="en-US" dirty="0">
                <a:solidFill>
                  <a:srgbClr val="3366FF"/>
                </a:solidFill>
                <a:latin typeface="Arial Black" panose="020B0A04020102020204" pitchFamily="34" charset="0"/>
              </a:rPr>
              <a:t> = </a:t>
            </a:r>
            <a:endParaRPr lang="en-US" baseline="-25000" dirty="0">
              <a:solidFill>
                <a:srgbClr val="3366FF"/>
              </a:solidFill>
              <a:latin typeface="Arial Black" panose="020B0A040201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60401" y="5243118"/>
            <a:ext cx="1559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400m/min</a:t>
            </a:r>
            <a:endParaRPr lang="en-US" baseline="-25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624015" y="5819390"/>
            <a:ext cx="1167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0m/min</a:t>
            </a:r>
            <a:endParaRPr lang="en-US" baseline="-25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02174" y="6267478"/>
            <a:ext cx="985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Arial Black" panose="020B0A04020102020204" pitchFamily="34" charset="0"/>
              </a:rPr>
              <a:t>20min</a:t>
            </a:r>
            <a:endParaRPr lang="en-US" baseline="-25000" dirty="0">
              <a:solidFill>
                <a:srgbClr val="3366FF"/>
              </a:solidFill>
              <a:latin typeface="Arial Black" panose="020B0A040201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49375" y="6159882"/>
            <a:ext cx="1078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Arial Black" panose="020B0A04020102020204" pitchFamily="34" charset="0"/>
              </a:rPr>
              <a:t>0min</a:t>
            </a:r>
            <a:endParaRPr lang="en-US" baseline="-25000" dirty="0">
              <a:solidFill>
                <a:srgbClr val="3366FF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4" name="Straight Connector 3"/>
          <p:cNvCxnSpPr>
            <a:cxnSpLocks/>
          </p:cNvCxnSpPr>
          <p:nvPr/>
        </p:nvCxnSpPr>
        <p:spPr>
          <a:xfrm flipV="1">
            <a:off x="4972441" y="3500053"/>
            <a:ext cx="2457969" cy="158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905848" y="3146600"/>
            <a:ext cx="2050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400m/min -</a:t>
            </a:r>
            <a:endParaRPr lang="en-US" baseline="-25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06400" y="3130721"/>
            <a:ext cx="1090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0m/min</a:t>
            </a:r>
            <a:endParaRPr lang="en-US" baseline="-25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04642" y="3601070"/>
            <a:ext cx="1119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Arial Black" panose="020B0A04020102020204" pitchFamily="34" charset="0"/>
              </a:rPr>
              <a:t>20min -</a:t>
            </a:r>
            <a:endParaRPr lang="en-US" baseline="-25000" dirty="0">
              <a:solidFill>
                <a:srgbClr val="3366FF"/>
              </a:solidFill>
              <a:latin typeface="Arial Black" panose="020B0A040201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9314" y="3601070"/>
            <a:ext cx="985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Arial Black" panose="020B0A04020102020204" pitchFamily="34" charset="0"/>
              </a:rPr>
              <a:t>0min</a:t>
            </a:r>
            <a:endParaRPr lang="en-US" baseline="-25000" dirty="0">
              <a:solidFill>
                <a:srgbClr val="3366FF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30" name="Straight Connector 29"/>
          <p:cNvCxnSpPr>
            <a:cxnSpLocks/>
            <a:endCxn id="36" idx="1"/>
          </p:cNvCxnSpPr>
          <p:nvPr/>
        </p:nvCxnSpPr>
        <p:spPr>
          <a:xfrm flipV="1">
            <a:off x="4829571" y="4477469"/>
            <a:ext cx="1132873" cy="57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719667" y="4094346"/>
            <a:ext cx="1609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400m/min </a:t>
            </a:r>
            <a:endParaRPr lang="en-US" baseline="-25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75403" y="4495768"/>
            <a:ext cx="985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Arial Black" panose="020B0A04020102020204" pitchFamily="34" charset="0"/>
              </a:rPr>
              <a:t>20min</a:t>
            </a:r>
            <a:endParaRPr lang="en-US" baseline="-25000" dirty="0">
              <a:solidFill>
                <a:srgbClr val="3366FF"/>
              </a:solidFill>
              <a:latin typeface="Arial Black" panose="020B0A040201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962444" y="4215859"/>
            <a:ext cx="3150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 Black" panose="020B0A04020102020204" pitchFamily="34" charset="0"/>
              </a:rPr>
              <a:t>=</a:t>
            </a:r>
            <a:r>
              <a:rPr lang="en-US" sz="2800" dirty="0"/>
              <a:t> </a:t>
            </a:r>
            <a:r>
              <a:rPr lang="en-US" sz="2800" dirty="0">
                <a:latin typeface="Arial Black" panose="020B0A04020102020204" pitchFamily="34" charset="0"/>
              </a:rPr>
              <a:t>20m/min/min</a:t>
            </a:r>
            <a:endParaRPr lang="en-US" sz="2800" dirty="0"/>
          </a:p>
        </p:txBody>
      </p:sp>
      <p:sp>
        <p:nvSpPr>
          <p:cNvPr id="40" name="TextBox 39"/>
          <p:cNvSpPr txBox="1"/>
          <p:nvPr/>
        </p:nvSpPr>
        <p:spPr>
          <a:xfrm>
            <a:off x="7430410" y="3219719"/>
            <a:ext cx="411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 Black" panose="020B0A04020102020204" pitchFamily="34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7D22B03-23BC-40D1-856D-A19F0035F7E9}"/>
                  </a:ext>
                </a:extLst>
              </p:cNvPr>
              <p:cNvSpPr txBox="1"/>
              <p:nvPr/>
            </p:nvSpPr>
            <p:spPr>
              <a:xfrm>
                <a:off x="1313035" y="1083690"/>
                <a:ext cx="6414886" cy="7243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Slope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rise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run</m:t>
                        </m:r>
                      </m:den>
                    </m:f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speed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time</m:t>
                        </m:r>
                      </m:den>
                    </m:f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2800" b="0" i="0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2800" b="0" i="0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800" b="0" i="0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800" b="0" i="0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2800" dirty="0"/>
                  <a:t>  = acceleration</a:t>
                </a: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7D22B03-23BC-40D1-856D-A19F0035F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035" y="1083690"/>
                <a:ext cx="6414886" cy="724365"/>
              </a:xfrm>
              <a:prstGeom prst="rect">
                <a:avLst/>
              </a:prstGeom>
              <a:blipFill>
                <a:blip r:embed="rId4"/>
                <a:stretch>
                  <a:fillRect l="-1899" b="-10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FC31582F-436F-4270-A914-D7FBE4743C73}"/>
              </a:ext>
            </a:extLst>
          </p:cNvPr>
          <p:cNvSpPr txBox="1"/>
          <p:nvPr/>
        </p:nvSpPr>
        <p:spPr>
          <a:xfrm rot="16200000">
            <a:off x="-387097" y="3840675"/>
            <a:ext cx="19347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Speed m/min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EB603B2-B85C-4AE6-8E02-18C0A5CC5860}"/>
              </a:ext>
            </a:extLst>
          </p:cNvPr>
          <p:cNvCxnSpPr>
            <a:cxnSpLocks/>
          </p:cNvCxnSpPr>
          <p:nvPr/>
        </p:nvCxnSpPr>
        <p:spPr>
          <a:xfrm flipV="1">
            <a:off x="1444487" y="4917582"/>
            <a:ext cx="2796209" cy="1165166"/>
          </a:xfrm>
          <a:prstGeom prst="line">
            <a:avLst/>
          </a:prstGeom>
          <a:ln w="476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87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8" grpId="0"/>
      <p:bldP spid="19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4" grpId="0"/>
      <p:bldP spid="35" grpId="0"/>
      <p:bldP spid="36" grpId="0"/>
      <p:bldP spid="4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249215"/>
            <a:ext cx="7886700" cy="781003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All the accelerations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593" y="1899547"/>
            <a:ext cx="4153586" cy="495845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428348" y="1083226"/>
                <a:ext cx="6414886" cy="7243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Slope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rise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run</m:t>
                        </m:r>
                      </m:den>
                    </m:f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speed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time</m:t>
                        </m:r>
                      </m:den>
                    </m:f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2800" b="0" i="0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2800" b="0" i="0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800" b="0" i="0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800" b="0" i="0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2800" dirty="0"/>
                  <a:t>  = acceleration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348" y="1083226"/>
                <a:ext cx="6414886" cy="724365"/>
              </a:xfrm>
              <a:prstGeom prst="rect">
                <a:avLst/>
              </a:prstGeom>
              <a:blipFill>
                <a:blip r:embed="rId3"/>
                <a:stretch>
                  <a:fillRect l="-1899" b="-10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239753" y="2192358"/>
                <a:ext cx="4893979" cy="1487523"/>
              </a:xfrm>
              <a:prstGeom prst="rect">
                <a:avLst/>
              </a:prstGeom>
              <a:solidFill>
                <a:schemeClr val="accent6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2800" baseline="-25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2800" baseline="-250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800" baseline="-25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800" baseline="-2500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2400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 − 0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min</m:t>
                        </m:r>
                      </m:num>
                      <m:den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15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 −0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den>
                    </m:f>
                  </m:oMath>
                </a14:m>
                <a:r>
                  <a:rPr lang="en-US" sz="2800" dirty="0"/>
                  <a:t> =</a:t>
                </a:r>
              </a:p>
              <a:p>
                <a:endParaRPr lang="en-US" sz="1000" dirty="0"/>
              </a:p>
              <a:p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>
                            <a:latin typeface="Cambria Math" panose="02040503050406030204" pitchFamily="18" charset="0"/>
                          </a:rPr>
                          <m:t>2400</m:t>
                        </m:r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sz="280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15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den>
                    </m:f>
                  </m:oMath>
                </a14:m>
                <a:r>
                  <a:rPr lang="en-US" sz="2800" dirty="0"/>
                  <a:t> = 160m/min/min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9753" y="2192358"/>
                <a:ext cx="4893979" cy="1487523"/>
              </a:xfrm>
              <a:prstGeom prst="rect">
                <a:avLst/>
              </a:prstGeom>
              <a:blipFill>
                <a:blip r:embed="rId4"/>
                <a:stretch>
                  <a:fillRect l="-2491" r="-249"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4239753" y="3808232"/>
                <a:ext cx="4929257" cy="1504899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2800" baseline="-25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2800" baseline="-250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800" baseline="-25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800" baseline="-2500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40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 −0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min</m:t>
                        </m:r>
                      </m:num>
                      <m:den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 − 0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den>
                    </m:f>
                  </m:oMath>
                </a14:m>
                <a:r>
                  <a:rPr lang="en-US" sz="2800" dirty="0"/>
                  <a:t> =</a:t>
                </a:r>
              </a:p>
              <a:p>
                <a:endParaRPr lang="en-US" sz="1000" dirty="0"/>
              </a:p>
              <a:p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80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sz="280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den>
                    </m:f>
                  </m:oMath>
                </a14:m>
                <a:r>
                  <a:rPr lang="en-US" sz="2800" dirty="0"/>
                  <a:t> = 20m/min/min</a:t>
                </a: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9753" y="3808232"/>
                <a:ext cx="4929257" cy="1504899"/>
              </a:xfrm>
              <a:prstGeom prst="rect">
                <a:avLst/>
              </a:prstGeom>
              <a:blipFill>
                <a:blip r:embed="rId5"/>
                <a:stretch>
                  <a:fillRect l="-2472" b="-48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 rot="16200000">
            <a:off x="-571308" y="3896465"/>
            <a:ext cx="19347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Speed m/min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5958ED3-06B0-4DD7-868F-E32B7EE5FD0D}"/>
              </a:ext>
            </a:extLst>
          </p:cNvPr>
          <p:cNvSpPr txBox="1"/>
          <p:nvPr/>
        </p:nvSpPr>
        <p:spPr>
          <a:xfrm>
            <a:off x="1851218" y="2335519"/>
            <a:ext cx="399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ED8604C-8BE4-4349-A0CE-0A400F2593FD}"/>
              </a:ext>
            </a:extLst>
          </p:cNvPr>
          <p:cNvCxnSpPr>
            <a:cxnSpLocks/>
          </p:cNvCxnSpPr>
          <p:nvPr/>
        </p:nvCxnSpPr>
        <p:spPr>
          <a:xfrm flipV="1">
            <a:off x="1191860" y="2081048"/>
            <a:ext cx="1220264" cy="4105258"/>
          </a:xfrm>
          <a:prstGeom prst="line">
            <a:avLst/>
          </a:prstGeom>
          <a:ln w="476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85158E0-D611-43EB-B74C-E53EA20E2F04}"/>
              </a:ext>
            </a:extLst>
          </p:cNvPr>
          <p:cNvSpPr txBox="1"/>
          <p:nvPr/>
        </p:nvSpPr>
        <p:spPr>
          <a:xfrm>
            <a:off x="3528715" y="4597237"/>
            <a:ext cx="399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B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7DE7CFA-3044-4225-9150-A1435633C85D}"/>
              </a:ext>
            </a:extLst>
          </p:cNvPr>
          <p:cNvCxnSpPr>
            <a:cxnSpLocks/>
          </p:cNvCxnSpPr>
          <p:nvPr/>
        </p:nvCxnSpPr>
        <p:spPr>
          <a:xfrm flipV="1">
            <a:off x="1219203" y="5010346"/>
            <a:ext cx="2796209" cy="1165166"/>
          </a:xfrm>
          <a:prstGeom prst="line">
            <a:avLst/>
          </a:prstGeom>
          <a:ln w="476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72782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995A9-301D-4A12-9FE1-2A151997E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72126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Big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DD2EB-D214-4F7F-81F0-7932CCCE1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slope on a speed vs. time graph represents </a:t>
            </a:r>
            <a:r>
              <a:rPr lang="en-US" sz="3600" b="1" u="sng" dirty="0"/>
              <a:t>ACCELERATION.</a:t>
            </a:r>
          </a:p>
          <a:p>
            <a:r>
              <a:rPr lang="en-US" sz="3600" dirty="0"/>
              <a:t>A flat line on a speed vs. time graph means you are not accelerating. (Moving at a constant speed)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2331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 can recognize acceleration on a speed vs. time graph.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 can recognize speed on a speed vs. time graphs.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 can analyze motion </a:t>
            </a:r>
            <a:r>
              <a:rPr lang="en-US" sz="3600">
                <a:latin typeface="Arial" panose="020B0604020202020204" pitchFamily="34" charset="0"/>
                <a:cs typeface="Arial" panose="020B0604020202020204" pitchFamily="34" charset="0"/>
              </a:rPr>
              <a:t>on a speed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vs. time graphs.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 can calculate slope (acceleration) on a speed vs. time graph</a:t>
            </a:r>
          </a:p>
        </p:txBody>
      </p:sp>
    </p:spTree>
    <p:extLst>
      <p:ext uri="{BB962C8B-B14F-4D97-AF65-F5344CB8AC3E}">
        <p14:creationId xmlns:p14="http://schemas.microsoft.com/office/powerpoint/2010/main" val="324279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580" y="562121"/>
            <a:ext cx="7701566" cy="1319547"/>
          </a:xfrm>
          <a:solidFill>
            <a:srgbClr val="002060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On your paper, Label graph axes as shown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87821" y="2659489"/>
            <a:ext cx="26932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What type </a:t>
            </a:r>
            <a:r>
              <a:rPr lang="en-US" sz="3200"/>
              <a:t>of graph is </a:t>
            </a:r>
            <a:r>
              <a:rPr lang="en-US" sz="3200" dirty="0"/>
              <a:t>this? Explain why.</a:t>
            </a: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2971800" y="2686050"/>
            <a:ext cx="0" cy="2571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>
            <a:off x="2971800" y="5257800"/>
            <a:ext cx="28003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2057400" y="382905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latin typeface="Arial Rounded MT Bold" pitchFamily="34" charset="0"/>
              </a:rPr>
              <a:t>S</a:t>
            </a: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4229100" y="542925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latin typeface="Arial Rounded MT Bold" pitchFamily="34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474785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307" y="351756"/>
            <a:ext cx="7868991" cy="2683679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This is a acceleration graph because it shows a change in speed over time (a = s/t).</a:t>
            </a:r>
          </a:p>
          <a:p>
            <a:pPr marL="257168" lvl="1" indent="-257168"/>
            <a:r>
              <a:rPr lang="en-US" sz="3200" dirty="0">
                <a:solidFill>
                  <a:schemeClr val="bg1"/>
                </a:solidFill>
              </a:rPr>
              <a:t>The slope of the line on the graph will equal the acceleration. SLOPE = acceleration        (higher slope = higher acceleration)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326021" y="3645037"/>
                <a:ext cx="5433988" cy="793615"/>
              </a:xfrm>
              <a:prstGeom prst="rect">
                <a:avLst/>
              </a:prstGeom>
              <a:solidFill>
                <a:srgbClr val="00B05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𝑠𝑙𝑜𝑝𝑒</m:t>
                      </m:r>
                      <m:r>
                        <a:rPr lang="en-US" sz="240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𝑟𝑖𝑠𝑒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𝑟𝑢𝑛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𝑆𝑝𝑒𝑒𝑑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𝑡𝑖𝑚𝑒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𝑎𝑐𝑐𝑒𝑙𝑒𝑟𝑎𝑡𝑖𝑜𝑛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6021" y="3645037"/>
                <a:ext cx="5433988" cy="79361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Line 4"/>
          <p:cNvSpPr>
            <a:spLocks noChangeShapeType="1"/>
          </p:cNvSpPr>
          <p:nvPr/>
        </p:nvSpPr>
        <p:spPr bwMode="auto">
          <a:xfrm>
            <a:off x="2971800" y="3252721"/>
            <a:ext cx="0" cy="2571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2971800" y="5837349"/>
            <a:ext cx="28003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2057400" y="4421479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latin typeface="Arial Rounded MT Bold" pitchFamily="34" charset="0"/>
              </a:rPr>
              <a:t>S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4229100" y="589289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latin typeface="Arial Rounded MT Bold" pitchFamily="34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2079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611" y="449153"/>
            <a:ext cx="7675809" cy="1737450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What would a graph showing an object moving at a constant acceleration look like? Try to draw it.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2971800" y="2686050"/>
            <a:ext cx="0" cy="2571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971800" y="5257800"/>
            <a:ext cx="28003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057400" y="382905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latin typeface="Arial Rounded MT Bold" pitchFamily="34" charset="0"/>
              </a:rPr>
              <a:t>S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229100" y="542925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 Rounded MT Bold" pitchFamily="34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200289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pPr algn="ctr"/>
            <a:r>
              <a:rPr lang="en-US" b="1" u="sng" dirty="0">
                <a:solidFill>
                  <a:schemeClr val="bg1"/>
                </a:solidFill>
              </a:rPr>
              <a:t>Constant acceleration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2971800" y="2686050"/>
            <a:ext cx="0" cy="2571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971800" y="5257800"/>
            <a:ext cx="28003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057400" y="382905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latin typeface="Arial Rounded MT Bold" pitchFamily="34" charset="0"/>
              </a:rPr>
              <a:t>S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229100" y="542925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 Rounded MT Bold" pitchFamily="34" charset="0"/>
              </a:rPr>
              <a:t>t</a:t>
            </a: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V="1">
            <a:off x="3042635" y="3408761"/>
            <a:ext cx="1549608" cy="1775791"/>
          </a:xfrm>
          <a:prstGeom prst="line">
            <a:avLst/>
          </a:prstGeom>
          <a:noFill/>
          <a:ln w="127000">
            <a:solidFill>
              <a:srgbClr val="3CB37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423459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5290"/>
            <a:ext cx="7886700" cy="1465400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Now, on the same graph, use a dashed line to show a second object with a SLOWER constant acceleration</a:t>
            </a:r>
            <a:r>
              <a:rPr lang="en-US" dirty="0"/>
              <a:t>.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2971800" y="2686050"/>
            <a:ext cx="0" cy="2571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971800" y="5257800"/>
            <a:ext cx="28003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057400" y="382905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latin typeface="Arial Rounded MT Bold" pitchFamily="34" charset="0"/>
              </a:rPr>
              <a:t>S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229100" y="542925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 Rounded MT Bold" pitchFamily="34" charset="0"/>
              </a:rPr>
              <a:t>t</a:t>
            </a: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V="1">
            <a:off x="3042635" y="3408761"/>
            <a:ext cx="1549608" cy="1775791"/>
          </a:xfrm>
          <a:prstGeom prst="line">
            <a:avLst/>
          </a:prstGeom>
          <a:noFill/>
          <a:ln w="127000">
            <a:solidFill>
              <a:srgbClr val="3CB37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3042634" y="4263629"/>
            <a:ext cx="2376152" cy="920922"/>
          </a:xfrm>
          <a:prstGeom prst="line">
            <a:avLst/>
          </a:prstGeom>
          <a:ln w="136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065172" y="2225152"/>
            <a:ext cx="37002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2 constant speeds, </a:t>
            </a:r>
            <a:r>
              <a:rPr lang="en-US" sz="3000" dirty="0">
                <a:solidFill>
                  <a:schemeClr val="accent3">
                    <a:lumMod val="75000"/>
                  </a:schemeClr>
                </a:solidFill>
              </a:rPr>
              <a:t>one faster</a:t>
            </a:r>
            <a:r>
              <a:rPr lang="en-US" sz="3000" dirty="0"/>
              <a:t>, 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one slower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81948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066" y="314729"/>
            <a:ext cx="8218884" cy="1166341"/>
          </a:xfrm>
          <a:solidFill>
            <a:srgbClr val="00206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Try drawing an acceleration graph that shows an object where the  </a:t>
            </a:r>
            <a:r>
              <a:rPr lang="en-US" sz="3200" b="1" i="1" dirty="0">
                <a:solidFill>
                  <a:schemeClr val="bg1"/>
                </a:solidFill>
              </a:rPr>
              <a:t>acceleration increases</a:t>
            </a:r>
            <a:r>
              <a:rPr lang="en-US" sz="32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2971800" y="2686050"/>
            <a:ext cx="0" cy="2571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971800" y="5257800"/>
            <a:ext cx="28003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057400" y="382905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latin typeface="Arial Rounded MT Bold" pitchFamily="34" charset="0"/>
              </a:rPr>
              <a:t>S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229100" y="542925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 Rounded MT Bold" pitchFamily="34" charset="0"/>
              </a:rPr>
              <a:t>t</a:t>
            </a:r>
          </a:p>
        </p:txBody>
      </p:sp>
      <p:sp>
        <p:nvSpPr>
          <p:cNvPr id="7" name="SMARTPenAnnotation1"/>
          <p:cNvSpPr>
            <a:spLocks/>
          </p:cNvSpPr>
          <p:nvPr/>
        </p:nvSpPr>
        <p:spPr bwMode="auto">
          <a:xfrm>
            <a:off x="2996797" y="3311132"/>
            <a:ext cx="2016919" cy="1895475"/>
          </a:xfrm>
          <a:custGeom>
            <a:avLst/>
            <a:gdLst>
              <a:gd name="T0" fmla="*/ 122238 w 1694"/>
              <a:gd name="T1" fmla="*/ 2525713 h 1592"/>
              <a:gd name="T2" fmla="*/ 176213 w 1694"/>
              <a:gd name="T3" fmla="*/ 2516188 h 1592"/>
              <a:gd name="T4" fmla="*/ 271463 w 1694"/>
              <a:gd name="T5" fmla="*/ 2505075 h 1592"/>
              <a:gd name="T6" fmla="*/ 342900 w 1694"/>
              <a:gd name="T7" fmla="*/ 2490788 h 1592"/>
              <a:gd name="T8" fmla="*/ 449263 w 1694"/>
              <a:gd name="T9" fmla="*/ 2468563 h 1592"/>
              <a:gd name="T10" fmla="*/ 592138 w 1694"/>
              <a:gd name="T11" fmla="*/ 2433638 h 1592"/>
              <a:gd name="T12" fmla="*/ 617538 w 1694"/>
              <a:gd name="T13" fmla="*/ 2424113 h 1592"/>
              <a:gd name="T14" fmla="*/ 728663 w 1694"/>
              <a:gd name="T15" fmla="*/ 2395538 h 1592"/>
              <a:gd name="T16" fmla="*/ 774700 w 1694"/>
              <a:gd name="T17" fmla="*/ 2379663 h 1592"/>
              <a:gd name="T18" fmla="*/ 863600 w 1694"/>
              <a:gd name="T19" fmla="*/ 2341563 h 1592"/>
              <a:gd name="T20" fmla="*/ 884238 w 1694"/>
              <a:gd name="T21" fmla="*/ 2332038 h 1592"/>
              <a:gd name="T22" fmla="*/ 901700 w 1694"/>
              <a:gd name="T23" fmla="*/ 2324100 h 1592"/>
              <a:gd name="T24" fmla="*/ 919163 w 1694"/>
              <a:gd name="T25" fmla="*/ 2314575 h 1592"/>
              <a:gd name="T26" fmla="*/ 979488 w 1694"/>
              <a:gd name="T27" fmla="*/ 2281238 h 1592"/>
              <a:gd name="T28" fmla="*/ 1023938 w 1694"/>
              <a:gd name="T29" fmla="*/ 2262188 h 1592"/>
              <a:gd name="T30" fmla="*/ 1095375 w 1694"/>
              <a:gd name="T31" fmla="*/ 2232025 h 1592"/>
              <a:gd name="T32" fmla="*/ 1141413 w 1694"/>
              <a:gd name="T33" fmla="*/ 2201863 h 1592"/>
              <a:gd name="T34" fmla="*/ 1157288 w 1694"/>
              <a:gd name="T35" fmla="*/ 2195513 h 1592"/>
              <a:gd name="T36" fmla="*/ 1203325 w 1694"/>
              <a:gd name="T37" fmla="*/ 2170113 h 1592"/>
              <a:gd name="T38" fmla="*/ 1246188 w 1694"/>
              <a:gd name="T39" fmla="*/ 2146300 h 1592"/>
              <a:gd name="T40" fmla="*/ 1381125 w 1694"/>
              <a:gd name="T41" fmla="*/ 2065338 h 1592"/>
              <a:gd name="T42" fmla="*/ 1422400 w 1694"/>
              <a:gd name="T43" fmla="*/ 2046288 h 1592"/>
              <a:gd name="T44" fmla="*/ 1511300 w 1694"/>
              <a:gd name="T45" fmla="*/ 1982788 h 1592"/>
              <a:gd name="T46" fmla="*/ 1538288 w 1694"/>
              <a:gd name="T47" fmla="*/ 1966913 h 1592"/>
              <a:gd name="T48" fmla="*/ 1603375 w 1694"/>
              <a:gd name="T49" fmla="*/ 1908175 h 1592"/>
              <a:gd name="T50" fmla="*/ 1795463 w 1694"/>
              <a:gd name="T51" fmla="*/ 1714500 h 1592"/>
              <a:gd name="T52" fmla="*/ 1879600 w 1694"/>
              <a:gd name="T53" fmla="*/ 1616075 h 1592"/>
              <a:gd name="T54" fmla="*/ 1912938 w 1694"/>
              <a:gd name="T55" fmla="*/ 1587500 h 1592"/>
              <a:gd name="T56" fmla="*/ 1935163 w 1694"/>
              <a:gd name="T57" fmla="*/ 1563688 h 1592"/>
              <a:gd name="T58" fmla="*/ 1962150 w 1694"/>
              <a:gd name="T59" fmla="*/ 1528763 h 1592"/>
              <a:gd name="T60" fmla="*/ 2008188 w 1694"/>
              <a:gd name="T61" fmla="*/ 1470025 h 1592"/>
              <a:gd name="T62" fmla="*/ 2027238 w 1694"/>
              <a:gd name="T63" fmla="*/ 1441450 h 1592"/>
              <a:gd name="T64" fmla="*/ 2065338 w 1694"/>
              <a:gd name="T65" fmla="*/ 1390650 h 1592"/>
              <a:gd name="T66" fmla="*/ 2125663 w 1694"/>
              <a:gd name="T67" fmla="*/ 1306513 h 1592"/>
              <a:gd name="T68" fmla="*/ 2206625 w 1694"/>
              <a:gd name="T69" fmla="*/ 1166813 h 1592"/>
              <a:gd name="T70" fmla="*/ 2236788 w 1694"/>
              <a:gd name="T71" fmla="*/ 1111250 h 1592"/>
              <a:gd name="T72" fmla="*/ 2306638 w 1694"/>
              <a:gd name="T73" fmla="*/ 981075 h 1592"/>
              <a:gd name="T74" fmla="*/ 2365375 w 1694"/>
              <a:gd name="T75" fmla="*/ 865188 h 1592"/>
              <a:gd name="T76" fmla="*/ 2417763 w 1694"/>
              <a:gd name="T77" fmla="*/ 757238 h 1592"/>
              <a:gd name="T78" fmla="*/ 2455863 w 1694"/>
              <a:gd name="T79" fmla="*/ 681038 h 1592"/>
              <a:gd name="T80" fmla="*/ 2478088 w 1694"/>
              <a:gd name="T81" fmla="*/ 633413 h 1592"/>
              <a:gd name="T82" fmla="*/ 2516188 w 1694"/>
              <a:gd name="T83" fmla="*/ 550863 h 1592"/>
              <a:gd name="T84" fmla="*/ 2536825 w 1694"/>
              <a:gd name="T85" fmla="*/ 509588 h 1592"/>
              <a:gd name="T86" fmla="*/ 2551113 w 1694"/>
              <a:gd name="T87" fmla="*/ 474663 h 1592"/>
              <a:gd name="T88" fmla="*/ 2560638 w 1694"/>
              <a:gd name="T89" fmla="*/ 452438 h 1592"/>
              <a:gd name="T90" fmla="*/ 2581275 w 1694"/>
              <a:gd name="T91" fmla="*/ 396875 h 1592"/>
              <a:gd name="T92" fmla="*/ 2597150 w 1694"/>
              <a:gd name="T93" fmla="*/ 363538 h 1592"/>
              <a:gd name="T94" fmla="*/ 2609850 w 1694"/>
              <a:gd name="T95" fmla="*/ 312738 h 1592"/>
              <a:gd name="T96" fmla="*/ 2649538 w 1694"/>
              <a:gd name="T97" fmla="*/ 152400 h 1592"/>
              <a:gd name="T98" fmla="*/ 2659063 w 1694"/>
              <a:gd name="T99" fmla="*/ 84138 h 1592"/>
              <a:gd name="T100" fmla="*/ 2670175 w 1694"/>
              <a:gd name="T101" fmla="*/ 31750 h 1592"/>
              <a:gd name="T102" fmla="*/ 2676525 w 1694"/>
              <a:gd name="T103" fmla="*/ 26988 h 1592"/>
              <a:gd name="T104" fmla="*/ 2687638 w 1694"/>
              <a:gd name="T105" fmla="*/ 0 h 159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694" h="1592">
                <a:moveTo>
                  <a:pt x="0" y="1586"/>
                </a:moveTo>
                <a:lnTo>
                  <a:pt x="63" y="1586"/>
                </a:lnTo>
                <a:lnTo>
                  <a:pt x="69" y="1588"/>
                </a:lnTo>
                <a:lnTo>
                  <a:pt x="77" y="1591"/>
                </a:lnTo>
                <a:lnTo>
                  <a:pt x="81" y="1590"/>
                </a:lnTo>
                <a:lnTo>
                  <a:pt x="87" y="1588"/>
                </a:lnTo>
                <a:lnTo>
                  <a:pt x="94" y="1587"/>
                </a:lnTo>
                <a:lnTo>
                  <a:pt x="111" y="1585"/>
                </a:lnTo>
                <a:lnTo>
                  <a:pt x="132" y="1581"/>
                </a:lnTo>
                <a:lnTo>
                  <a:pt x="165" y="1581"/>
                </a:lnTo>
                <a:lnTo>
                  <a:pt x="167" y="1580"/>
                </a:lnTo>
                <a:lnTo>
                  <a:pt x="171" y="1578"/>
                </a:lnTo>
                <a:lnTo>
                  <a:pt x="179" y="1576"/>
                </a:lnTo>
                <a:lnTo>
                  <a:pt x="190" y="1575"/>
                </a:lnTo>
                <a:lnTo>
                  <a:pt x="209" y="1570"/>
                </a:lnTo>
                <a:lnTo>
                  <a:pt x="216" y="1569"/>
                </a:lnTo>
                <a:lnTo>
                  <a:pt x="234" y="1564"/>
                </a:lnTo>
                <a:lnTo>
                  <a:pt x="278" y="1558"/>
                </a:lnTo>
                <a:lnTo>
                  <a:pt x="280" y="1558"/>
                </a:lnTo>
                <a:lnTo>
                  <a:pt x="283" y="1555"/>
                </a:lnTo>
                <a:lnTo>
                  <a:pt x="290" y="1554"/>
                </a:lnTo>
                <a:lnTo>
                  <a:pt x="325" y="1548"/>
                </a:lnTo>
                <a:lnTo>
                  <a:pt x="368" y="1536"/>
                </a:lnTo>
                <a:lnTo>
                  <a:pt x="373" y="1533"/>
                </a:lnTo>
                <a:lnTo>
                  <a:pt x="378" y="1531"/>
                </a:lnTo>
                <a:lnTo>
                  <a:pt x="382" y="1531"/>
                </a:lnTo>
                <a:lnTo>
                  <a:pt x="387" y="1529"/>
                </a:lnTo>
                <a:lnTo>
                  <a:pt x="389" y="1527"/>
                </a:lnTo>
                <a:lnTo>
                  <a:pt x="422" y="1523"/>
                </a:lnTo>
                <a:lnTo>
                  <a:pt x="443" y="1515"/>
                </a:lnTo>
                <a:lnTo>
                  <a:pt x="454" y="1513"/>
                </a:lnTo>
                <a:lnTo>
                  <a:pt x="459" y="1509"/>
                </a:lnTo>
                <a:lnTo>
                  <a:pt x="463" y="1508"/>
                </a:lnTo>
                <a:lnTo>
                  <a:pt x="471" y="1507"/>
                </a:lnTo>
                <a:lnTo>
                  <a:pt x="477" y="1505"/>
                </a:lnTo>
                <a:lnTo>
                  <a:pt x="488" y="1499"/>
                </a:lnTo>
                <a:lnTo>
                  <a:pt x="516" y="1490"/>
                </a:lnTo>
                <a:lnTo>
                  <a:pt x="524" y="1487"/>
                </a:lnTo>
                <a:lnTo>
                  <a:pt x="539" y="1477"/>
                </a:lnTo>
                <a:lnTo>
                  <a:pt x="544" y="1475"/>
                </a:lnTo>
                <a:lnTo>
                  <a:pt x="547" y="1475"/>
                </a:lnTo>
                <a:lnTo>
                  <a:pt x="551" y="1473"/>
                </a:lnTo>
                <a:lnTo>
                  <a:pt x="553" y="1471"/>
                </a:lnTo>
                <a:lnTo>
                  <a:pt x="557" y="1469"/>
                </a:lnTo>
                <a:lnTo>
                  <a:pt x="559" y="1469"/>
                </a:lnTo>
                <a:lnTo>
                  <a:pt x="562" y="1467"/>
                </a:lnTo>
                <a:lnTo>
                  <a:pt x="564" y="1465"/>
                </a:lnTo>
                <a:lnTo>
                  <a:pt x="568" y="1464"/>
                </a:lnTo>
                <a:lnTo>
                  <a:pt x="570" y="1463"/>
                </a:lnTo>
                <a:lnTo>
                  <a:pt x="574" y="1461"/>
                </a:lnTo>
                <a:lnTo>
                  <a:pt x="576" y="1460"/>
                </a:lnTo>
                <a:lnTo>
                  <a:pt x="579" y="1458"/>
                </a:lnTo>
                <a:lnTo>
                  <a:pt x="581" y="1458"/>
                </a:lnTo>
                <a:lnTo>
                  <a:pt x="609" y="1442"/>
                </a:lnTo>
                <a:lnTo>
                  <a:pt x="615" y="1438"/>
                </a:lnTo>
                <a:lnTo>
                  <a:pt x="617" y="1437"/>
                </a:lnTo>
                <a:lnTo>
                  <a:pt x="626" y="1434"/>
                </a:lnTo>
                <a:lnTo>
                  <a:pt x="633" y="1431"/>
                </a:lnTo>
                <a:lnTo>
                  <a:pt x="639" y="1429"/>
                </a:lnTo>
                <a:lnTo>
                  <a:pt x="645" y="1425"/>
                </a:lnTo>
                <a:lnTo>
                  <a:pt x="651" y="1423"/>
                </a:lnTo>
                <a:lnTo>
                  <a:pt x="673" y="1410"/>
                </a:lnTo>
                <a:lnTo>
                  <a:pt x="679" y="1408"/>
                </a:lnTo>
                <a:lnTo>
                  <a:pt x="690" y="1406"/>
                </a:lnTo>
                <a:lnTo>
                  <a:pt x="694" y="1403"/>
                </a:lnTo>
                <a:lnTo>
                  <a:pt x="701" y="1397"/>
                </a:lnTo>
                <a:lnTo>
                  <a:pt x="707" y="1395"/>
                </a:lnTo>
                <a:lnTo>
                  <a:pt x="719" y="1387"/>
                </a:lnTo>
                <a:lnTo>
                  <a:pt x="724" y="1385"/>
                </a:lnTo>
                <a:lnTo>
                  <a:pt x="727" y="1385"/>
                </a:lnTo>
                <a:lnTo>
                  <a:pt x="728" y="1384"/>
                </a:lnTo>
                <a:lnTo>
                  <a:pt x="729" y="1383"/>
                </a:lnTo>
                <a:lnTo>
                  <a:pt x="730" y="1381"/>
                </a:lnTo>
                <a:lnTo>
                  <a:pt x="732" y="1380"/>
                </a:lnTo>
                <a:lnTo>
                  <a:pt x="739" y="1378"/>
                </a:lnTo>
                <a:lnTo>
                  <a:pt x="758" y="1367"/>
                </a:lnTo>
                <a:lnTo>
                  <a:pt x="760" y="1365"/>
                </a:lnTo>
                <a:lnTo>
                  <a:pt x="765" y="1363"/>
                </a:lnTo>
                <a:lnTo>
                  <a:pt x="767" y="1362"/>
                </a:lnTo>
                <a:lnTo>
                  <a:pt x="785" y="1352"/>
                </a:lnTo>
                <a:lnTo>
                  <a:pt x="798" y="1348"/>
                </a:lnTo>
                <a:lnTo>
                  <a:pt x="849" y="1315"/>
                </a:lnTo>
                <a:lnTo>
                  <a:pt x="865" y="1303"/>
                </a:lnTo>
                <a:lnTo>
                  <a:pt x="870" y="1301"/>
                </a:lnTo>
                <a:lnTo>
                  <a:pt x="876" y="1300"/>
                </a:lnTo>
                <a:lnTo>
                  <a:pt x="885" y="1295"/>
                </a:lnTo>
                <a:lnTo>
                  <a:pt x="892" y="1290"/>
                </a:lnTo>
                <a:lnTo>
                  <a:pt x="896" y="1289"/>
                </a:lnTo>
                <a:lnTo>
                  <a:pt x="902" y="1285"/>
                </a:lnTo>
                <a:lnTo>
                  <a:pt x="912" y="1278"/>
                </a:lnTo>
                <a:lnTo>
                  <a:pt x="935" y="1264"/>
                </a:lnTo>
                <a:lnTo>
                  <a:pt x="952" y="1249"/>
                </a:lnTo>
                <a:lnTo>
                  <a:pt x="961" y="1243"/>
                </a:lnTo>
                <a:lnTo>
                  <a:pt x="963" y="1241"/>
                </a:lnTo>
                <a:lnTo>
                  <a:pt x="967" y="1239"/>
                </a:lnTo>
                <a:lnTo>
                  <a:pt x="969" y="1239"/>
                </a:lnTo>
                <a:lnTo>
                  <a:pt x="985" y="1229"/>
                </a:lnTo>
                <a:lnTo>
                  <a:pt x="994" y="1222"/>
                </a:lnTo>
                <a:lnTo>
                  <a:pt x="1008" y="1203"/>
                </a:lnTo>
                <a:lnTo>
                  <a:pt x="1010" y="1202"/>
                </a:lnTo>
                <a:lnTo>
                  <a:pt x="1018" y="1197"/>
                </a:lnTo>
                <a:lnTo>
                  <a:pt x="1042" y="1174"/>
                </a:lnTo>
                <a:lnTo>
                  <a:pt x="1084" y="1126"/>
                </a:lnTo>
                <a:lnTo>
                  <a:pt x="1131" y="1080"/>
                </a:lnTo>
                <a:lnTo>
                  <a:pt x="1162" y="1043"/>
                </a:lnTo>
                <a:lnTo>
                  <a:pt x="1163" y="1039"/>
                </a:lnTo>
                <a:lnTo>
                  <a:pt x="1182" y="1020"/>
                </a:lnTo>
                <a:lnTo>
                  <a:pt x="1184" y="1018"/>
                </a:lnTo>
                <a:lnTo>
                  <a:pt x="1185" y="1016"/>
                </a:lnTo>
                <a:lnTo>
                  <a:pt x="1187" y="1015"/>
                </a:lnTo>
                <a:lnTo>
                  <a:pt x="1189" y="1014"/>
                </a:lnTo>
                <a:lnTo>
                  <a:pt x="1205" y="1000"/>
                </a:lnTo>
                <a:lnTo>
                  <a:pt x="1206" y="999"/>
                </a:lnTo>
                <a:lnTo>
                  <a:pt x="1213" y="989"/>
                </a:lnTo>
                <a:lnTo>
                  <a:pt x="1215" y="987"/>
                </a:lnTo>
                <a:lnTo>
                  <a:pt x="1219" y="985"/>
                </a:lnTo>
                <a:lnTo>
                  <a:pt x="1223" y="982"/>
                </a:lnTo>
                <a:lnTo>
                  <a:pt x="1224" y="980"/>
                </a:lnTo>
                <a:lnTo>
                  <a:pt x="1226" y="975"/>
                </a:lnTo>
                <a:lnTo>
                  <a:pt x="1236" y="963"/>
                </a:lnTo>
                <a:lnTo>
                  <a:pt x="1250" y="948"/>
                </a:lnTo>
                <a:lnTo>
                  <a:pt x="1255" y="940"/>
                </a:lnTo>
                <a:lnTo>
                  <a:pt x="1264" y="929"/>
                </a:lnTo>
                <a:lnTo>
                  <a:pt x="1265" y="926"/>
                </a:lnTo>
                <a:lnTo>
                  <a:pt x="1269" y="921"/>
                </a:lnTo>
                <a:lnTo>
                  <a:pt x="1273" y="915"/>
                </a:lnTo>
                <a:lnTo>
                  <a:pt x="1275" y="910"/>
                </a:lnTo>
                <a:lnTo>
                  <a:pt x="1277" y="908"/>
                </a:lnTo>
                <a:lnTo>
                  <a:pt x="1284" y="902"/>
                </a:lnTo>
                <a:lnTo>
                  <a:pt x="1286" y="900"/>
                </a:lnTo>
                <a:lnTo>
                  <a:pt x="1292" y="887"/>
                </a:lnTo>
                <a:lnTo>
                  <a:pt x="1301" y="876"/>
                </a:lnTo>
                <a:lnTo>
                  <a:pt x="1306" y="870"/>
                </a:lnTo>
                <a:lnTo>
                  <a:pt x="1316" y="851"/>
                </a:lnTo>
                <a:lnTo>
                  <a:pt x="1336" y="829"/>
                </a:lnTo>
                <a:lnTo>
                  <a:pt x="1339" y="823"/>
                </a:lnTo>
                <a:lnTo>
                  <a:pt x="1369" y="775"/>
                </a:lnTo>
                <a:lnTo>
                  <a:pt x="1379" y="759"/>
                </a:lnTo>
                <a:lnTo>
                  <a:pt x="1388" y="738"/>
                </a:lnTo>
                <a:lnTo>
                  <a:pt x="1390" y="735"/>
                </a:lnTo>
                <a:lnTo>
                  <a:pt x="1391" y="734"/>
                </a:lnTo>
                <a:lnTo>
                  <a:pt x="1395" y="726"/>
                </a:lnTo>
                <a:lnTo>
                  <a:pt x="1399" y="715"/>
                </a:lnTo>
                <a:lnTo>
                  <a:pt x="1409" y="700"/>
                </a:lnTo>
                <a:lnTo>
                  <a:pt x="1420" y="677"/>
                </a:lnTo>
                <a:lnTo>
                  <a:pt x="1426" y="666"/>
                </a:lnTo>
                <a:lnTo>
                  <a:pt x="1429" y="660"/>
                </a:lnTo>
                <a:lnTo>
                  <a:pt x="1453" y="618"/>
                </a:lnTo>
                <a:lnTo>
                  <a:pt x="1455" y="612"/>
                </a:lnTo>
                <a:lnTo>
                  <a:pt x="1456" y="606"/>
                </a:lnTo>
                <a:lnTo>
                  <a:pt x="1481" y="561"/>
                </a:lnTo>
                <a:lnTo>
                  <a:pt x="1490" y="545"/>
                </a:lnTo>
                <a:lnTo>
                  <a:pt x="1512" y="499"/>
                </a:lnTo>
                <a:lnTo>
                  <a:pt x="1517" y="488"/>
                </a:lnTo>
                <a:lnTo>
                  <a:pt x="1522" y="481"/>
                </a:lnTo>
                <a:lnTo>
                  <a:pt x="1523" y="477"/>
                </a:lnTo>
                <a:lnTo>
                  <a:pt x="1539" y="450"/>
                </a:lnTo>
                <a:lnTo>
                  <a:pt x="1541" y="441"/>
                </a:lnTo>
                <a:lnTo>
                  <a:pt x="1545" y="435"/>
                </a:lnTo>
                <a:lnTo>
                  <a:pt x="1547" y="429"/>
                </a:lnTo>
                <a:lnTo>
                  <a:pt x="1551" y="424"/>
                </a:lnTo>
                <a:lnTo>
                  <a:pt x="1553" y="418"/>
                </a:lnTo>
                <a:lnTo>
                  <a:pt x="1557" y="411"/>
                </a:lnTo>
                <a:lnTo>
                  <a:pt x="1561" y="399"/>
                </a:lnTo>
                <a:lnTo>
                  <a:pt x="1563" y="393"/>
                </a:lnTo>
                <a:lnTo>
                  <a:pt x="1580" y="357"/>
                </a:lnTo>
                <a:lnTo>
                  <a:pt x="1584" y="352"/>
                </a:lnTo>
                <a:lnTo>
                  <a:pt x="1585" y="347"/>
                </a:lnTo>
                <a:lnTo>
                  <a:pt x="1586" y="341"/>
                </a:lnTo>
                <a:lnTo>
                  <a:pt x="1589" y="336"/>
                </a:lnTo>
                <a:lnTo>
                  <a:pt x="1594" y="330"/>
                </a:lnTo>
                <a:lnTo>
                  <a:pt x="1598" y="321"/>
                </a:lnTo>
                <a:lnTo>
                  <a:pt x="1600" y="319"/>
                </a:lnTo>
                <a:lnTo>
                  <a:pt x="1602" y="315"/>
                </a:lnTo>
                <a:lnTo>
                  <a:pt x="1603" y="311"/>
                </a:lnTo>
                <a:lnTo>
                  <a:pt x="1607" y="299"/>
                </a:lnTo>
                <a:lnTo>
                  <a:pt x="1608" y="297"/>
                </a:lnTo>
                <a:lnTo>
                  <a:pt x="1610" y="293"/>
                </a:lnTo>
                <a:lnTo>
                  <a:pt x="1611" y="291"/>
                </a:lnTo>
                <a:lnTo>
                  <a:pt x="1613" y="285"/>
                </a:lnTo>
                <a:lnTo>
                  <a:pt x="1614" y="282"/>
                </a:lnTo>
                <a:lnTo>
                  <a:pt x="1616" y="277"/>
                </a:lnTo>
                <a:lnTo>
                  <a:pt x="1618" y="272"/>
                </a:lnTo>
                <a:lnTo>
                  <a:pt x="1626" y="250"/>
                </a:lnTo>
                <a:lnTo>
                  <a:pt x="1629" y="244"/>
                </a:lnTo>
                <a:lnTo>
                  <a:pt x="1631" y="238"/>
                </a:lnTo>
                <a:lnTo>
                  <a:pt x="1635" y="233"/>
                </a:lnTo>
                <a:lnTo>
                  <a:pt x="1636" y="229"/>
                </a:lnTo>
                <a:lnTo>
                  <a:pt x="1637" y="214"/>
                </a:lnTo>
                <a:lnTo>
                  <a:pt x="1641" y="203"/>
                </a:lnTo>
                <a:lnTo>
                  <a:pt x="1642" y="201"/>
                </a:lnTo>
                <a:lnTo>
                  <a:pt x="1644" y="197"/>
                </a:lnTo>
                <a:lnTo>
                  <a:pt x="1645" y="195"/>
                </a:lnTo>
                <a:lnTo>
                  <a:pt x="1647" y="191"/>
                </a:lnTo>
                <a:lnTo>
                  <a:pt x="1656" y="145"/>
                </a:lnTo>
                <a:lnTo>
                  <a:pt x="1669" y="96"/>
                </a:lnTo>
                <a:lnTo>
                  <a:pt x="1670" y="91"/>
                </a:lnTo>
                <a:lnTo>
                  <a:pt x="1671" y="74"/>
                </a:lnTo>
                <a:lnTo>
                  <a:pt x="1675" y="57"/>
                </a:lnTo>
                <a:lnTo>
                  <a:pt x="1675" y="53"/>
                </a:lnTo>
                <a:lnTo>
                  <a:pt x="1678" y="47"/>
                </a:lnTo>
                <a:lnTo>
                  <a:pt x="1680" y="42"/>
                </a:lnTo>
                <a:lnTo>
                  <a:pt x="1681" y="36"/>
                </a:lnTo>
                <a:lnTo>
                  <a:pt x="1682" y="20"/>
                </a:lnTo>
                <a:lnTo>
                  <a:pt x="1682" y="19"/>
                </a:lnTo>
                <a:lnTo>
                  <a:pt x="1684" y="18"/>
                </a:lnTo>
                <a:lnTo>
                  <a:pt x="1685" y="18"/>
                </a:lnTo>
                <a:lnTo>
                  <a:pt x="1686" y="17"/>
                </a:lnTo>
                <a:lnTo>
                  <a:pt x="1686" y="16"/>
                </a:lnTo>
                <a:lnTo>
                  <a:pt x="1687" y="12"/>
                </a:lnTo>
                <a:lnTo>
                  <a:pt x="1687" y="2"/>
                </a:lnTo>
                <a:lnTo>
                  <a:pt x="1693" y="0"/>
                </a:lnTo>
              </a:path>
            </a:pathLst>
          </a:custGeom>
          <a:noFill/>
          <a:ln w="101600" cap="flat">
            <a:solidFill>
              <a:srgbClr val="800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73342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066" y="314729"/>
            <a:ext cx="8218884" cy="1166341"/>
          </a:xfrm>
          <a:solidFill>
            <a:srgbClr val="00206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Try drawing an acceleration graph that shows an object where the  </a:t>
            </a:r>
            <a:r>
              <a:rPr lang="en-US" sz="3200" b="1" i="1" dirty="0">
                <a:solidFill>
                  <a:schemeClr val="bg1"/>
                </a:solidFill>
              </a:rPr>
              <a:t>acceleration decreases</a:t>
            </a:r>
            <a:r>
              <a:rPr lang="en-US" sz="32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2971800" y="2686050"/>
            <a:ext cx="0" cy="2571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971800" y="5257800"/>
            <a:ext cx="28003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057400" y="382905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latin typeface="Arial Rounded MT Bold" pitchFamily="34" charset="0"/>
              </a:rPr>
              <a:t>S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229100" y="5429251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 Rounded MT Bold" pitchFamily="34" charset="0"/>
              </a:rPr>
              <a:t>t</a:t>
            </a:r>
          </a:p>
        </p:txBody>
      </p:sp>
      <p:sp>
        <p:nvSpPr>
          <p:cNvPr id="13" name="Freeform 12"/>
          <p:cNvSpPr/>
          <p:nvPr/>
        </p:nvSpPr>
        <p:spPr>
          <a:xfrm>
            <a:off x="2987899" y="2833352"/>
            <a:ext cx="2356833" cy="2434107"/>
          </a:xfrm>
          <a:custGeom>
            <a:avLst/>
            <a:gdLst>
              <a:gd name="connsiteX0" fmla="*/ 0 w 2446986"/>
              <a:gd name="connsiteY0" fmla="*/ 2125014 h 2125014"/>
              <a:gd name="connsiteX1" fmla="*/ 38636 w 2446986"/>
              <a:gd name="connsiteY1" fmla="*/ 2060620 h 2125014"/>
              <a:gd name="connsiteX2" fmla="*/ 64394 w 2446986"/>
              <a:gd name="connsiteY2" fmla="*/ 2021983 h 2125014"/>
              <a:gd name="connsiteX3" fmla="*/ 103031 w 2446986"/>
              <a:gd name="connsiteY3" fmla="*/ 1996225 h 2125014"/>
              <a:gd name="connsiteX4" fmla="*/ 167425 w 2446986"/>
              <a:gd name="connsiteY4" fmla="*/ 1918952 h 2125014"/>
              <a:gd name="connsiteX5" fmla="*/ 206062 w 2446986"/>
              <a:gd name="connsiteY5" fmla="*/ 1880316 h 2125014"/>
              <a:gd name="connsiteX6" fmla="*/ 231819 w 2446986"/>
              <a:gd name="connsiteY6" fmla="*/ 1841679 h 2125014"/>
              <a:gd name="connsiteX7" fmla="*/ 257577 w 2446986"/>
              <a:gd name="connsiteY7" fmla="*/ 1764406 h 2125014"/>
              <a:gd name="connsiteX8" fmla="*/ 296214 w 2446986"/>
              <a:gd name="connsiteY8" fmla="*/ 1738648 h 2125014"/>
              <a:gd name="connsiteX9" fmla="*/ 450760 w 2446986"/>
              <a:gd name="connsiteY9" fmla="*/ 1506828 h 2125014"/>
              <a:gd name="connsiteX10" fmla="*/ 502276 w 2446986"/>
              <a:gd name="connsiteY10" fmla="*/ 1429555 h 2125014"/>
              <a:gd name="connsiteX11" fmla="*/ 528033 w 2446986"/>
              <a:gd name="connsiteY11" fmla="*/ 1390918 h 2125014"/>
              <a:gd name="connsiteX12" fmla="*/ 566670 w 2446986"/>
              <a:gd name="connsiteY12" fmla="*/ 1352282 h 2125014"/>
              <a:gd name="connsiteX13" fmla="*/ 618186 w 2446986"/>
              <a:gd name="connsiteY13" fmla="*/ 1275009 h 2125014"/>
              <a:gd name="connsiteX14" fmla="*/ 643943 w 2446986"/>
              <a:gd name="connsiteY14" fmla="*/ 1236372 h 2125014"/>
              <a:gd name="connsiteX15" fmla="*/ 682580 w 2446986"/>
              <a:gd name="connsiteY15" fmla="*/ 1210614 h 2125014"/>
              <a:gd name="connsiteX16" fmla="*/ 721216 w 2446986"/>
              <a:gd name="connsiteY16" fmla="*/ 1133341 h 2125014"/>
              <a:gd name="connsiteX17" fmla="*/ 759853 w 2446986"/>
              <a:gd name="connsiteY17" fmla="*/ 1094704 h 2125014"/>
              <a:gd name="connsiteX18" fmla="*/ 785611 w 2446986"/>
              <a:gd name="connsiteY18" fmla="*/ 1056068 h 2125014"/>
              <a:gd name="connsiteX19" fmla="*/ 824247 w 2446986"/>
              <a:gd name="connsiteY19" fmla="*/ 1017431 h 2125014"/>
              <a:gd name="connsiteX20" fmla="*/ 850005 w 2446986"/>
              <a:gd name="connsiteY20" fmla="*/ 978794 h 2125014"/>
              <a:gd name="connsiteX21" fmla="*/ 888642 w 2446986"/>
              <a:gd name="connsiteY21" fmla="*/ 953037 h 2125014"/>
              <a:gd name="connsiteX22" fmla="*/ 953036 w 2446986"/>
              <a:gd name="connsiteY22" fmla="*/ 875763 h 2125014"/>
              <a:gd name="connsiteX23" fmla="*/ 991673 w 2446986"/>
              <a:gd name="connsiteY23" fmla="*/ 837127 h 2125014"/>
              <a:gd name="connsiteX24" fmla="*/ 1043188 w 2446986"/>
              <a:gd name="connsiteY24" fmla="*/ 759854 h 2125014"/>
              <a:gd name="connsiteX25" fmla="*/ 1068946 w 2446986"/>
              <a:gd name="connsiteY25" fmla="*/ 721217 h 2125014"/>
              <a:gd name="connsiteX26" fmla="*/ 1146219 w 2446986"/>
              <a:gd name="connsiteY26" fmla="*/ 669701 h 2125014"/>
              <a:gd name="connsiteX27" fmla="*/ 1210614 w 2446986"/>
              <a:gd name="connsiteY27" fmla="*/ 592428 h 2125014"/>
              <a:gd name="connsiteX28" fmla="*/ 1249250 w 2446986"/>
              <a:gd name="connsiteY28" fmla="*/ 579549 h 2125014"/>
              <a:gd name="connsiteX29" fmla="*/ 1275008 w 2446986"/>
              <a:gd name="connsiteY29" fmla="*/ 540913 h 2125014"/>
              <a:gd name="connsiteX30" fmla="*/ 1326524 w 2446986"/>
              <a:gd name="connsiteY30" fmla="*/ 515155 h 2125014"/>
              <a:gd name="connsiteX31" fmla="*/ 1365160 w 2446986"/>
              <a:gd name="connsiteY31" fmla="*/ 489397 h 2125014"/>
              <a:gd name="connsiteX32" fmla="*/ 1442433 w 2446986"/>
              <a:gd name="connsiteY32" fmla="*/ 437882 h 2125014"/>
              <a:gd name="connsiteX33" fmla="*/ 1468191 w 2446986"/>
              <a:gd name="connsiteY33" fmla="*/ 399245 h 2125014"/>
              <a:gd name="connsiteX34" fmla="*/ 1545464 w 2446986"/>
              <a:gd name="connsiteY34" fmla="*/ 347730 h 2125014"/>
              <a:gd name="connsiteX35" fmla="*/ 1622738 w 2446986"/>
              <a:gd name="connsiteY35" fmla="*/ 309093 h 2125014"/>
              <a:gd name="connsiteX36" fmla="*/ 1661374 w 2446986"/>
              <a:gd name="connsiteY36" fmla="*/ 283335 h 2125014"/>
              <a:gd name="connsiteX37" fmla="*/ 1738647 w 2446986"/>
              <a:gd name="connsiteY37" fmla="*/ 257578 h 2125014"/>
              <a:gd name="connsiteX38" fmla="*/ 1815921 w 2446986"/>
              <a:gd name="connsiteY38" fmla="*/ 218941 h 2125014"/>
              <a:gd name="connsiteX39" fmla="*/ 1854557 w 2446986"/>
              <a:gd name="connsiteY39" fmla="*/ 193183 h 2125014"/>
              <a:gd name="connsiteX40" fmla="*/ 1893194 w 2446986"/>
              <a:gd name="connsiteY40" fmla="*/ 180304 h 2125014"/>
              <a:gd name="connsiteX41" fmla="*/ 2009104 w 2446986"/>
              <a:gd name="connsiteY41" fmla="*/ 128789 h 2125014"/>
              <a:gd name="connsiteX42" fmla="*/ 2125014 w 2446986"/>
              <a:gd name="connsiteY42" fmla="*/ 90152 h 2125014"/>
              <a:gd name="connsiteX43" fmla="*/ 2163650 w 2446986"/>
              <a:gd name="connsiteY43" fmla="*/ 77273 h 2125014"/>
              <a:gd name="connsiteX44" fmla="*/ 2279560 w 2446986"/>
              <a:gd name="connsiteY44" fmla="*/ 25758 h 2125014"/>
              <a:gd name="connsiteX45" fmla="*/ 2318197 w 2446986"/>
              <a:gd name="connsiteY45" fmla="*/ 12879 h 2125014"/>
              <a:gd name="connsiteX46" fmla="*/ 2356833 w 2446986"/>
              <a:gd name="connsiteY46" fmla="*/ 0 h 2125014"/>
              <a:gd name="connsiteX47" fmla="*/ 2446986 w 2446986"/>
              <a:gd name="connsiteY47" fmla="*/ 0 h 2125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446986" h="2125014">
                <a:moveTo>
                  <a:pt x="0" y="2125014"/>
                </a:moveTo>
                <a:cubicBezTo>
                  <a:pt x="12879" y="2103549"/>
                  <a:pt x="25369" y="2081847"/>
                  <a:pt x="38636" y="2060620"/>
                </a:cubicBezTo>
                <a:cubicBezTo>
                  <a:pt x="46840" y="2047494"/>
                  <a:pt x="53449" y="2032928"/>
                  <a:pt x="64394" y="2021983"/>
                </a:cubicBezTo>
                <a:cubicBezTo>
                  <a:pt x="75339" y="2011038"/>
                  <a:pt x="91140" y="2006134"/>
                  <a:pt x="103031" y="1996225"/>
                </a:cubicBezTo>
                <a:cubicBezTo>
                  <a:pt x="164601" y="1944917"/>
                  <a:pt x="121375" y="1974211"/>
                  <a:pt x="167425" y="1918952"/>
                </a:cubicBezTo>
                <a:cubicBezTo>
                  <a:pt x="179085" y="1904960"/>
                  <a:pt x="194402" y="1894308"/>
                  <a:pt x="206062" y="1880316"/>
                </a:cubicBezTo>
                <a:cubicBezTo>
                  <a:pt x="215971" y="1868425"/>
                  <a:pt x="225533" y="1855823"/>
                  <a:pt x="231819" y="1841679"/>
                </a:cubicBezTo>
                <a:cubicBezTo>
                  <a:pt x="242846" y="1816868"/>
                  <a:pt x="234986" y="1779467"/>
                  <a:pt x="257577" y="1764406"/>
                </a:cubicBezTo>
                <a:lnTo>
                  <a:pt x="296214" y="1738648"/>
                </a:lnTo>
                <a:lnTo>
                  <a:pt x="450760" y="1506828"/>
                </a:lnTo>
                <a:lnTo>
                  <a:pt x="502276" y="1429555"/>
                </a:lnTo>
                <a:cubicBezTo>
                  <a:pt x="510862" y="1416676"/>
                  <a:pt x="517088" y="1401863"/>
                  <a:pt x="528033" y="1390918"/>
                </a:cubicBezTo>
                <a:cubicBezTo>
                  <a:pt x="540912" y="1378039"/>
                  <a:pt x="555488" y="1366659"/>
                  <a:pt x="566670" y="1352282"/>
                </a:cubicBezTo>
                <a:cubicBezTo>
                  <a:pt x="585676" y="1327846"/>
                  <a:pt x="601014" y="1300767"/>
                  <a:pt x="618186" y="1275009"/>
                </a:cubicBezTo>
                <a:cubicBezTo>
                  <a:pt x="626772" y="1262130"/>
                  <a:pt x="631064" y="1244958"/>
                  <a:pt x="643943" y="1236372"/>
                </a:cubicBezTo>
                <a:lnTo>
                  <a:pt x="682580" y="1210614"/>
                </a:lnTo>
                <a:cubicBezTo>
                  <a:pt x="695487" y="1171893"/>
                  <a:pt x="693478" y="1166627"/>
                  <a:pt x="721216" y="1133341"/>
                </a:cubicBezTo>
                <a:cubicBezTo>
                  <a:pt x="732876" y="1119349"/>
                  <a:pt x="748193" y="1108696"/>
                  <a:pt x="759853" y="1094704"/>
                </a:cubicBezTo>
                <a:cubicBezTo>
                  <a:pt x="769762" y="1082813"/>
                  <a:pt x="775702" y="1067959"/>
                  <a:pt x="785611" y="1056068"/>
                </a:cubicBezTo>
                <a:cubicBezTo>
                  <a:pt x="797271" y="1042076"/>
                  <a:pt x="812587" y="1031423"/>
                  <a:pt x="824247" y="1017431"/>
                </a:cubicBezTo>
                <a:cubicBezTo>
                  <a:pt x="834156" y="1005540"/>
                  <a:pt x="839060" y="989739"/>
                  <a:pt x="850005" y="978794"/>
                </a:cubicBezTo>
                <a:cubicBezTo>
                  <a:pt x="860950" y="967849"/>
                  <a:pt x="876751" y="962946"/>
                  <a:pt x="888642" y="953037"/>
                </a:cubicBezTo>
                <a:cubicBezTo>
                  <a:pt x="950209" y="901731"/>
                  <a:pt x="906988" y="931019"/>
                  <a:pt x="953036" y="875763"/>
                </a:cubicBezTo>
                <a:cubicBezTo>
                  <a:pt x="964696" y="861771"/>
                  <a:pt x="980491" y="851504"/>
                  <a:pt x="991673" y="837127"/>
                </a:cubicBezTo>
                <a:cubicBezTo>
                  <a:pt x="1010679" y="812691"/>
                  <a:pt x="1026016" y="785612"/>
                  <a:pt x="1043188" y="759854"/>
                </a:cubicBezTo>
                <a:cubicBezTo>
                  <a:pt x="1051774" y="746975"/>
                  <a:pt x="1056067" y="729803"/>
                  <a:pt x="1068946" y="721217"/>
                </a:cubicBezTo>
                <a:lnTo>
                  <a:pt x="1146219" y="669701"/>
                </a:lnTo>
                <a:cubicBezTo>
                  <a:pt x="1165225" y="641192"/>
                  <a:pt x="1180866" y="612261"/>
                  <a:pt x="1210614" y="592428"/>
                </a:cubicBezTo>
                <a:cubicBezTo>
                  <a:pt x="1221909" y="584898"/>
                  <a:pt x="1236371" y="583842"/>
                  <a:pt x="1249250" y="579549"/>
                </a:cubicBezTo>
                <a:cubicBezTo>
                  <a:pt x="1257836" y="566670"/>
                  <a:pt x="1263117" y="550822"/>
                  <a:pt x="1275008" y="540913"/>
                </a:cubicBezTo>
                <a:cubicBezTo>
                  <a:pt x="1289757" y="528622"/>
                  <a:pt x="1309855" y="524680"/>
                  <a:pt x="1326524" y="515155"/>
                </a:cubicBezTo>
                <a:cubicBezTo>
                  <a:pt x="1339963" y="507476"/>
                  <a:pt x="1353269" y="499306"/>
                  <a:pt x="1365160" y="489397"/>
                </a:cubicBezTo>
                <a:cubicBezTo>
                  <a:pt x="1429473" y="435803"/>
                  <a:pt x="1374535" y="460515"/>
                  <a:pt x="1442433" y="437882"/>
                </a:cubicBezTo>
                <a:cubicBezTo>
                  <a:pt x="1451019" y="425003"/>
                  <a:pt x="1456542" y="409438"/>
                  <a:pt x="1468191" y="399245"/>
                </a:cubicBezTo>
                <a:cubicBezTo>
                  <a:pt x="1491488" y="378860"/>
                  <a:pt x="1519706" y="364902"/>
                  <a:pt x="1545464" y="347730"/>
                </a:cubicBezTo>
                <a:cubicBezTo>
                  <a:pt x="1595397" y="314441"/>
                  <a:pt x="1569416" y="326867"/>
                  <a:pt x="1622738" y="309093"/>
                </a:cubicBezTo>
                <a:cubicBezTo>
                  <a:pt x="1635617" y="300507"/>
                  <a:pt x="1647230" y="289621"/>
                  <a:pt x="1661374" y="283335"/>
                </a:cubicBezTo>
                <a:cubicBezTo>
                  <a:pt x="1686185" y="272308"/>
                  <a:pt x="1738647" y="257578"/>
                  <a:pt x="1738647" y="257578"/>
                </a:cubicBezTo>
                <a:cubicBezTo>
                  <a:pt x="1849380" y="183756"/>
                  <a:pt x="1709274" y="272265"/>
                  <a:pt x="1815921" y="218941"/>
                </a:cubicBezTo>
                <a:cubicBezTo>
                  <a:pt x="1829765" y="212019"/>
                  <a:pt x="1840713" y="200105"/>
                  <a:pt x="1854557" y="193183"/>
                </a:cubicBezTo>
                <a:cubicBezTo>
                  <a:pt x="1866699" y="187112"/>
                  <a:pt x="1881051" y="186375"/>
                  <a:pt x="1893194" y="180304"/>
                </a:cubicBezTo>
                <a:cubicBezTo>
                  <a:pt x="2015653" y="119076"/>
                  <a:pt x="1809741" y="195245"/>
                  <a:pt x="2009104" y="128789"/>
                </a:cubicBezTo>
                <a:lnTo>
                  <a:pt x="2125014" y="90152"/>
                </a:lnTo>
                <a:cubicBezTo>
                  <a:pt x="2137893" y="85859"/>
                  <a:pt x="2152354" y="84803"/>
                  <a:pt x="2163650" y="77273"/>
                </a:cubicBezTo>
                <a:cubicBezTo>
                  <a:pt x="2224878" y="36456"/>
                  <a:pt x="2187603" y="56411"/>
                  <a:pt x="2279560" y="25758"/>
                </a:cubicBezTo>
                <a:lnTo>
                  <a:pt x="2318197" y="12879"/>
                </a:lnTo>
                <a:cubicBezTo>
                  <a:pt x="2331076" y="8586"/>
                  <a:pt x="2343258" y="0"/>
                  <a:pt x="2356833" y="0"/>
                </a:cubicBezTo>
                <a:lnTo>
                  <a:pt x="2446986" y="0"/>
                </a:lnTo>
              </a:path>
            </a:pathLst>
          </a:custGeom>
          <a:noFill/>
          <a:ln w="984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3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358</TotalTime>
  <Words>468</Words>
  <Application>Microsoft Office PowerPoint</Application>
  <PresentationFormat>On-screen Show (4:3)</PresentationFormat>
  <Paragraphs>120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Arial Black</vt:lpstr>
      <vt:lpstr>Arial Rounded MT Bold</vt:lpstr>
      <vt:lpstr>Calibri</vt:lpstr>
      <vt:lpstr>Calibri Light</vt:lpstr>
      <vt:lpstr>Cambria Math</vt:lpstr>
      <vt:lpstr>Office Theme</vt:lpstr>
      <vt:lpstr>Speed vs. Time Graphs  Introduction</vt:lpstr>
      <vt:lpstr>Learning Objectives</vt:lpstr>
      <vt:lpstr>PowerPoint Presentation</vt:lpstr>
      <vt:lpstr>PowerPoint Presentation</vt:lpstr>
      <vt:lpstr>PowerPoint Presentation</vt:lpstr>
      <vt:lpstr>Constant acceleration</vt:lpstr>
      <vt:lpstr>Now, on the same graph, use a dashed line to show a second object with a SLOWER constant acceleration.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Find the acceleration/slope for A </vt:lpstr>
      <vt:lpstr>Find the acceleration/slope for B </vt:lpstr>
      <vt:lpstr>All the accelerations</vt:lpstr>
      <vt:lpstr>Big Ideas</vt:lpstr>
    </vt:vector>
  </TitlesOfParts>
  <Company>Boyertown Area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Berger, Jerry</dc:creator>
  <cp:lastModifiedBy>Berger, Jerry</cp:lastModifiedBy>
  <cp:revision>67</cp:revision>
  <dcterms:created xsi:type="dcterms:W3CDTF">2015-01-22T20:02:51Z</dcterms:created>
  <dcterms:modified xsi:type="dcterms:W3CDTF">2019-11-19T02:40:55Z</dcterms:modified>
</cp:coreProperties>
</file>